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6" r:id="rId4"/>
  </p:sldMasterIdLst>
  <p:notesMasterIdLst>
    <p:notesMasterId r:id="rId15"/>
  </p:notesMasterIdLst>
  <p:sldIdLst>
    <p:sldId id="276" r:id="rId5"/>
    <p:sldId id="269" r:id="rId6"/>
    <p:sldId id="298" r:id="rId7"/>
    <p:sldId id="296" r:id="rId8"/>
    <p:sldId id="281" r:id="rId9"/>
    <p:sldId id="283" r:id="rId10"/>
    <p:sldId id="297" r:id="rId11"/>
    <p:sldId id="284" r:id="rId12"/>
    <p:sldId id="292" r:id="rId13"/>
    <p:sldId id="275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8201A423-4616-0713-D471-8B40289A96E0}" name="Sciupac, Maia [USA]" initials="" userId="S::595459@bah.com::d810b9c3-e27e-435c-92f8-5f6c595be4f6" providerId="AD"/>
  <p188:author id="{8507CD27-6337-7E54-17C9-67113CF65848}" name="de Vulpillieres, Voop [USA]" initials="Ld" userId="S::608101@bah.com::132e50b8-01e6-4d84-aed9-ea5c4c631645" providerId="AD"/>
  <p188:author id="{7C7E792B-58C5-2654-8EE0-A11F02766ED4}" name="Golden, Sydney [USA]" initials="G[" userId="S::620830@bah.com::af6b5c89-3cd8-4c1b-9dec-9948f0090382" providerId="AD"/>
  <p188:author id="{1358E268-8C4A-BB78-E758-E2D890644156}" name="Jaime, Brandon [USA]" initials="BJ" userId="S::627973@bah.com::0f309c8a-b718-4e68-a70f-6cc4f0ce6be1" providerId="AD"/>
  <p188:author id="{FEEB85AC-D287-DE3C-15FD-8306A82C7E22}" name="Avrutina, Sasha [USA]" initials="" userId="S::628152@bah.com::dd4083c1-0beb-4b1e-a8dd-4a40ce2d5122" providerId="AD"/>
  <p188:author id="{C64569CE-53B6-FBCF-1100-40FCE323B7F3}" name="Martin, Aviva [USA]" initials="M[" userId="S::629839@bah.com::dafacf22-7567-497c-ac76-7acb7164e950" providerId="AD"/>
  <p188:author id="{4D997FEC-4C3B-C62C-CB56-3F83935C8705}" name="Riddell, Kylie [USA]" initials="" userId="S::607279@bah.com::47572b24-c0d4-42da-a001-be6b9ce4a908" providerId="AD"/>
  <p188:author id="{C7E925F3-7D8F-916F-9A39-FABD6A3A21FD}" name="Tappouni, Amar [USA]" initials="T[" userId="S::516065@bah.com::88ae69dd-b20e-4fa2-90a0-26f00d8214ee" providerId="AD"/>
  <p188:author id="{66D26BFD-D9FE-2762-0884-44CF6B48155F}" name="Holland, Shelly [USA]" initials="H[" userId="S::590417@bah.com::9458bf6d-db51-4fa6-b35a-e4add29b45f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5070C"/>
    <a:srgbClr val="F9BE3C"/>
    <a:srgbClr val="E6E6E4"/>
    <a:srgbClr val="F5F4F3"/>
    <a:srgbClr val="221F20"/>
    <a:srgbClr val="007900"/>
    <a:srgbClr val="FFFFFF"/>
    <a:srgbClr val="2F689A"/>
    <a:srgbClr val="0813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811DB7-140D-4D96-87EB-C851047D43E2}" v="5" dt="2026-08-06T16:53:27.484"/>
  </p1510:revLst>
</p1510:revInfo>
</file>

<file path=ppt/tableStyles.xml><?xml version="1.0" encoding="utf-8"?>
<a:tblStyleLst xmlns:a="http://schemas.openxmlformats.org/drawingml/2006/main" def="{0660B408-B3CF-4A94-85FC-2B1E0A45F4A2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/>
    <p:restoredTop sz="94726"/>
  </p:normalViewPr>
  <p:slideViewPr>
    <p:cSldViewPr snapToGrid="0">
      <p:cViewPr varScale="1">
        <p:scale>
          <a:sx n="49" d="100"/>
          <a:sy n="49" d="100"/>
        </p:scale>
        <p:origin x="12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E8807B0-BDC4-7045-B9D7-789ABDE3645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FA3C071-D432-8947-A8B2-702451C84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3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556E8-A98D-5672-052C-5686CF918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9A01B6-3B26-CEC5-1466-9628706271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260B14-0131-B6AE-1E47-491859758E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EC830-6A9F-000B-D1B6-D1769C9B2A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3C071-D432-8947-A8B2-702451C84C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74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3C071-D432-8947-A8B2-702451C84C9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0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le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22E187D-2E97-3791-B0AF-E883579B36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2000"/>
                    </a14:imgEffect>
                    <a14:imgEffect>
                      <a14:colorTemperature colorTemp="9050"/>
                    </a14:imgEffect>
                    <a14:imgEffect>
                      <a14:saturation sat="50000"/>
                    </a14:imgEffect>
                    <a14:imgEffect>
                      <a14:brightnessContrast bright="1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4" y="0"/>
            <a:ext cx="12189995" cy="640241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A0AE110-DDBD-9CF8-CB72-722C2E79B1A8}"/>
              </a:ext>
            </a:extLst>
          </p:cNvPr>
          <p:cNvSpPr>
            <a:spLocks/>
          </p:cNvSpPr>
          <p:nvPr userDrawn="1"/>
        </p:nvSpPr>
        <p:spPr>
          <a:xfrm>
            <a:off x="-1" y="1653920"/>
            <a:ext cx="12192001" cy="4748323"/>
          </a:xfrm>
          <a:prstGeom prst="rect">
            <a:avLst/>
          </a:prstGeom>
          <a:gradFill flip="none" rotWithShape="1">
            <a:gsLst>
              <a:gs pos="0">
                <a:srgbClr val="09283C">
                  <a:lumMod val="73000"/>
                  <a:lumOff val="27000"/>
                  <a:alpha val="0"/>
                </a:srgbClr>
              </a:gs>
              <a:gs pos="94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0" i="0" dirty="0">
                <a:solidFill>
                  <a:srgbClr val="000000"/>
                </a:solidFill>
                <a:effectLst/>
                <a:latin typeface="Times"/>
              </a:rPr>
              <a:t> 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87D0537-4854-8BF8-210F-441CCEEAC955}"/>
              </a:ext>
            </a:extLst>
          </p:cNvPr>
          <p:cNvSpPr/>
          <p:nvPr userDrawn="1"/>
        </p:nvSpPr>
        <p:spPr>
          <a:xfrm>
            <a:off x="0" y="6402410"/>
            <a:ext cx="12192000" cy="45559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E5F1AE-0A79-AADC-113D-3383E3A290FD}"/>
              </a:ext>
            </a:extLst>
          </p:cNvPr>
          <p:cNvSpPr txBox="1"/>
          <p:nvPr userDrawn="1"/>
        </p:nvSpPr>
        <p:spPr>
          <a:xfrm>
            <a:off x="201691" y="6568650"/>
            <a:ext cx="3830536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PATHWAY FOR INNOVATION &amp; TECHNOLOGY / </a:t>
            </a:r>
            <a:r>
              <a:rPr lang="en-US" sz="80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2026 U.S. ARMY</a:t>
            </a:r>
          </a:p>
        </p:txBody>
      </p:sp>
      <p:sp>
        <p:nvSpPr>
          <p:cNvPr id="6" name="Title 47">
            <a:extLst>
              <a:ext uri="{FF2B5EF4-FFF2-40B4-BE49-F238E27FC236}">
                <a16:creationId xmlns:a16="http://schemas.microsoft.com/office/drawing/2014/main" id="{1C31B8D9-4D64-14DF-700B-CC8FC60D48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68" y="2775188"/>
            <a:ext cx="6867632" cy="2620291"/>
          </a:xfrm>
        </p:spPr>
        <p:txBody>
          <a:bodyPr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9600" b="0" i="0" dirty="0">
                <a:solidFill>
                  <a:schemeClr val="accent3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7" name="Text Placeholder 49">
            <a:extLst>
              <a:ext uri="{FF2B5EF4-FFF2-40B4-BE49-F238E27FC236}">
                <a16:creationId xmlns:a16="http://schemas.microsoft.com/office/drawing/2014/main" id="{687A8FEA-1570-AE94-F953-33A1191AB9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7075" y="5404806"/>
            <a:ext cx="6867632" cy="461665"/>
          </a:xfrm>
        </p:spPr>
        <p:txBody>
          <a:bodyPr wrap="square">
            <a:spAutoFit/>
          </a:bodyPr>
          <a:lstStyle>
            <a:lvl1pPr marL="0" indent="0">
              <a:buNone/>
              <a:defRPr lang="en-US" sz="2400" b="1" i="0" dirty="0">
                <a:solidFill>
                  <a:schemeClr val="bg1"/>
                </a:solidFill>
                <a:latin typeface="Arial" panose="020B0604020202020204" pitchFamily="34" charset="0"/>
                <a:ea typeface="Inter Medium" panose="02000503000000020004" pitchFamily="2" charset="0"/>
                <a:cs typeface="Arial" panose="020B0604020202020204" pitchFamily="34" charset="0"/>
              </a:defRPr>
            </a:lvl1pPr>
          </a:lstStyle>
          <a:p>
            <a:pPr marL="182880" lvl="0" indent="-182880"/>
            <a:endParaRPr lang="en-US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9F935D60-5CC4-A11B-94CD-435D15D865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bg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pic>
        <p:nvPicPr>
          <p:cNvPr id="4" name="Picture 3" descr="Logo&#10;&#10;AI-generated content may be incorrect.">
            <a:extLst>
              <a:ext uri="{FF2B5EF4-FFF2-40B4-BE49-F238E27FC236}">
                <a16:creationId xmlns:a16="http://schemas.microsoft.com/office/drawing/2014/main" id="{508A6B4B-21F5-08B8-3779-659418CCE3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10259" y="5462999"/>
            <a:ext cx="457200" cy="57083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3F54CF7-7920-3ED5-59BE-F48CEA64E4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29425" y="5550707"/>
            <a:ext cx="457200" cy="395417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59E2FAF-60AA-443A-CF06-7088BCC13C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2951" y="475936"/>
            <a:ext cx="1346268" cy="1177984"/>
          </a:xfrm>
          <a:prstGeom prst="rect">
            <a:avLst/>
          </a:prstGeom>
        </p:spPr>
      </p:pic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74C9CD65-D6A8-856C-E8D1-1584CE43C27B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10193154" y="6568567"/>
            <a:ext cx="1797155" cy="123111"/>
          </a:xfrm>
          <a:noFill/>
          <a:effectLst/>
        </p:spPr>
        <p:txBody>
          <a:bodyPr wrap="square" lIns="0" tIns="0" rIns="0" bIns="0" rtlCol="0" anchor="t" anchorCtr="0">
            <a:sp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800" b="0" dirty="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 UPDATE </a:t>
            </a:r>
            <a:r>
              <a:rPr lang="en-US" dirty="0"/>
              <a:t>APR 2026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DC9E7C50-1EEB-A1D1-68B7-E1995FAA34F3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bg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</p:spTree>
    <p:extLst>
      <p:ext uri="{BB962C8B-B14F-4D97-AF65-F5344CB8AC3E}">
        <p14:creationId xmlns:p14="http://schemas.microsoft.com/office/powerpoint/2010/main" val="3717619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1DAE6A-790B-80E9-3EF8-F384EC972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2522" y="1065540"/>
            <a:ext cx="6556647" cy="51209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6EBA9-1990-F10F-CBED-41F993847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1691" y="1753482"/>
            <a:ext cx="5084684" cy="4446711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sz="1400"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First level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Second level</a:t>
            </a:r>
          </a:p>
          <a:p>
            <a:pPr lvl="2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Third level</a:t>
            </a:r>
          </a:p>
          <a:p>
            <a:pPr lvl="3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Fourth level</a:t>
            </a:r>
          </a:p>
          <a:p>
            <a:pPr lvl="4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Fifth level</a:t>
            </a:r>
          </a:p>
        </p:txBody>
      </p:sp>
      <p:sp>
        <p:nvSpPr>
          <p:cNvPr id="17" name="Title 24">
            <a:extLst>
              <a:ext uri="{FF2B5EF4-FFF2-40B4-BE49-F238E27FC236}">
                <a16:creationId xmlns:a16="http://schemas.microsoft.com/office/drawing/2014/main" id="{13E3FD04-9253-B4BB-EE10-77CF62DD3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1">
            <a:extLst>
              <a:ext uri="{FF2B5EF4-FFF2-40B4-BE49-F238E27FC236}">
                <a16:creationId xmlns:a16="http://schemas.microsoft.com/office/drawing/2014/main" id="{FE5AED32-EADF-6034-AD6F-FDF97E2449D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01692" y="1082790"/>
            <a:ext cx="5084684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E82820FD-62ED-58BD-3D8D-695229CF5BE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644A5-3E9E-0DB9-8305-DD9FDA929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8989A18-FE1A-3C45-C8E4-B50CE064259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7CE36B8-BE70-634B-6C89-574C3F59586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94228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F3BD0506-3240-7EC9-FA95-459C8D54B51E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6183022" y="1753482"/>
            <a:ext cx="5792447" cy="4446711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100"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200"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000"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level</a:t>
            </a:r>
          </a:p>
          <a:p>
            <a:pPr marL="502920" marR="0" lvl="1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60120" marR="0" lvl="2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417320" marR="0" lvl="3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1874520" marR="0" lvl="4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E9A91E0-E6A9-8B8D-EE85-B24AB88693C9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201692" y="1753482"/>
            <a:ext cx="5798746" cy="4446711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100"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200"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000"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level</a:t>
            </a:r>
          </a:p>
          <a:p>
            <a:pPr marL="502920" marR="0" lvl="1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60120" marR="0" lvl="2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417320" marR="0" lvl="3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1874520" marR="0" lvl="4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3B963F46-092A-A329-33CA-E24F526BF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27" name="Content Placeholder 11">
            <a:extLst>
              <a:ext uri="{FF2B5EF4-FFF2-40B4-BE49-F238E27FC236}">
                <a16:creationId xmlns:a16="http://schemas.microsoft.com/office/drawing/2014/main" id="{1FFED921-B258-B3BE-DD44-1FFB010C33C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201692" y="1082790"/>
            <a:ext cx="11767478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6AA5DE3-9D25-4EAC-2560-6F999570B50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914E72B-B00B-CC76-D4D5-E42325651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06579960-32F5-FB85-0F1A-59C2065654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1DF51D-A61F-3987-AB12-4C06AEB50D0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96345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C3B102E-37C1-BCC8-9C26-3FAE666F9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1691" y="1753482"/>
            <a:ext cx="11765237" cy="4446711"/>
          </a:xfrm>
          <a:prstGeom prst="rect">
            <a:avLst/>
          </a:prstGeom>
        </p:spPr>
        <p:txBody>
          <a:bodyPr lIns="0">
            <a:norm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kumimoji="0" lang="en-US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defRPr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kumimoji="0" lang="en-US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defRPr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kumimoji="0" lang="en-US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defRPr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kumimoji="0" lang="en-US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defRPr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kumimoji="0" lang="en-US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defRPr>
            </a:lvl5pPr>
          </a:lstStyle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level</a:t>
            </a:r>
          </a:p>
          <a:p>
            <a:pPr marL="502920" marR="0" lvl="1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60120" marR="0" lvl="2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417320" marR="0" lvl="3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1874520" marR="0" lvl="4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14" name="Title 24">
            <a:extLst>
              <a:ext uri="{FF2B5EF4-FFF2-40B4-BE49-F238E27FC236}">
                <a16:creationId xmlns:a16="http://schemas.microsoft.com/office/drawing/2014/main" id="{7E1A5985-A292-41A0-379C-E90B8FA83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4D1B4E6A-A3EB-EF97-3E49-BECCD5EE4840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01692" y="1082790"/>
            <a:ext cx="11767478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C3E32E52-B699-FB02-C2F6-15369886EE8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4AD2F-E531-4653-B056-6C339E58A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4FF539A-2C24-074D-C4E0-CBEF4C21A7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C73D09-4207-830F-C862-A4AE799FF73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038965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806BF332-060C-30D1-4ED9-23512A388B5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99449" y="1082790"/>
            <a:ext cx="11759184" cy="5047869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lang="en-US" sz="1600" b="0" dirty="0"/>
            </a:lvl1pPr>
          </a:lstStyle>
          <a:p>
            <a:r>
              <a:rPr lang="en-US"/>
              <a:t>Insert graphs from excel or google sheets</a:t>
            </a:r>
          </a:p>
        </p:txBody>
      </p:sp>
      <p:sp>
        <p:nvSpPr>
          <p:cNvPr id="11" name="Title 24">
            <a:extLst>
              <a:ext uri="{FF2B5EF4-FFF2-40B4-BE49-F238E27FC236}">
                <a16:creationId xmlns:a16="http://schemas.microsoft.com/office/drawing/2014/main" id="{2D42F5B6-997A-F0BA-3F19-C15DE352C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15A0D64-FE52-ACA4-6DBC-67DCFD45D6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2ED428A-F7F2-D54F-8F97-FF35DE248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0386D79-8669-18CA-5D68-55036CFB6CB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71554B-7DB1-BD0A-CD74-79B5B6B5F40B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89982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A18F086-9444-A6D5-D122-FD629EF8AC0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35744" y="4318567"/>
            <a:ext cx="1642841" cy="490919"/>
          </a:xfrm>
          <a:prstGeom prst="rect">
            <a:avLst/>
          </a:prstGeom>
        </p:spPr>
        <p:txBody>
          <a:bodyPr tIns="0" rIns="0">
            <a:normAutofit/>
          </a:bodyPr>
          <a:lstStyle>
            <a:lvl1pPr>
              <a:defRPr lang="en-US" sz="1200" dirty="0"/>
            </a:lvl1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endParaRPr lang="en-US" dirty="0"/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928653B4-BD96-4234-D080-19B4CE3911D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52475" y="4318567"/>
            <a:ext cx="1642841" cy="490919"/>
          </a:xfrm>
          <a:prstGeom prst="rect">
            <a:avLst/>
          </a:prstGeom>
        </p:spPr>
        <p:txBody>
          <a:bodyPr tIns="0" rIns="0">
            <a:normAutofit/>
          </a:bodyPr>
          <a:lstStyle>
            <a:lvl1pPr>
              <a:defRPr lang="en-US" sz="1200"/>
            </a:lvl1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endParaRPr lang="en-US"/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DAFFB06F-3FF2-381E-CEC4-ADC50732983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69204" y="4318567"/>
            <a:ext cx="1642841" cy="490919"/>
          </a:xfrm>
          <a:prstGeom prst="rect">
            <a:avLst/>
          </a:prstGeom>
        </p:spPr>
        <p:txBody>
          <a:bodyPr tIns="0" rIns="0">
            <a:normAutofit/>
          </a:bodyPr>
          <a:lstStyle>
            <a:lvl1pPr>
              <a:defRPr lang="en-US" sz="1200"/>
            </a:lvl1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endParaRPr lang="en-US"/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1B98EFFC-19FE-A784-35A2-71CBBAF312B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485934" y="4318567"/>
            <a:ext cx="1642841" cy="490919"/>
          </a:xfrm>
          <a:prstGeom prst="rect">
            <a:avLst/>
          </a:prstGeom>
        </p:spPr>
        <p:txBody>
          <a:bodyPr tIns="0" rIns="0">
            <a:normAutofit/>
          </a:bodyPr>
          <a:lstStyle>
            <a:lvl1pPr>
              <a:defRPr lang="en-US" sz="1200"/>
            </a:lvl1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endParaRPr lang="en-US"/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D434D020-2F10-1D5B-11EE-8C82C23469A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802664" y="4318567"/>
            <a:ext cx="1642841" cy="490919"/>
          </a:xfrm>
          <a:prstGeom prst="rect">
            <a:avLst/>
          </a:prstGeom>
        </p:spPr>
        <p:txBody>
          <a:bodyPr tIns="0" rIns="0">
            <a:normAutofit/>
          </a:bodyPr>
          <a:lstStyle>
            <a:lvl1pPr>
              <a:defRPr lang="en-US" sz="1200"/>
            </a:lvl1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endParaRPr lang="en-US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C4F4918-5E60-DAF1-671E-9B6E073CBF90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535745" y="1888575"/>
            <a:ext cx="1642840" cy="1642841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Clr>
                <a:srgbClr val="0070C0"/>
              </a:buClr>
              <a:buNone/>
              <a:defRPr sz="1800" b="1">
                <a:solidFill>
                  <a:schemeClr val="tx1"/>
                </a:solidFill>
              </a:defRPr>
            </a:lvl1pPr>
            <a:lvl2pPr>
              <a:buClr>
                <a:srgbClr val="0070C0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rgbClr val="0070C0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rgbClr val="0070C0"/>
              </a:buClr>
              <a:defRPr sz="1200">
                <a:solidFill>
                  <a:schemeClr val="tx1"/>
                </a:solidFill>
              </a:defRPr>
            </a:lvl4pPr>
            <a:lvl5pPr>
              <a:buClr>
                <a:srgbClr val="0070C0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Headshot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2F551E66-8104-F39D-470D-DC79B5118F4A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2852475" y="1888575"/>
            <a:ext cx="1642840" cy="1642841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Clr>
                <a:srgbClr val="0070C0"/>
              </a:buClr>
              <a:buNone/>
              <a:defRPr sz="1800" b="1">
                <a:solidFill>
                  <a:schemeClr val="tx1"/>
                </a:solidFill>
              </a:defRPr>
            </a:lvl1pPr>
            <a:lvl2pPr>
              <a:buClr>
                <a:srgbClr val="0070C0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rgbClr val="0070C0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rgbClr val="0070C0"/>
              </a:buClr>
              <a:defRPr sz="1200">
                <a:solidFill>
                  <a:schemeClr val="tx1"/>
                </a:solidFill>
              </a:defRPr>
            </a:lvl4pPr>
            <a:lvl5pPr>
              <a:buClr>
                <a:srgbClr val="0070C0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Headshot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08F723CB-1199-80E9-EC45-BD2D94FEBD8B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5169204" y="1888575"/>
            <a:ext cx="1642840" cy="1642841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Clr>
                <a:srgbClr val="0070C0"/>
              </a:buClr>
              <a:buNone/>
              <a:defRPr sz="1800" b="1">
                <a:solidFill>
                  <a:schemeClr val="tx1"/>
                </a:solidFill>
              </a:defRPr>
            </a:lvl1pPr>
            <a:lvl2pPr>
              <a:buClr>
                <a:srgbClr val="0070C0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rgbClr val="0070C0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rgbClr val="0070C0"/>
              </a:buClr>
              <a:defRPr sz="1200">
                <a:solidFill>
                  <a:schemeClr val="tx1"/>
                </a:solidFill>
              </a:defRPr>
            </a:lvl4pPr>
            <a:lvl5pPr>
              <a:buClr>
                <a:srgbClr val="0070C0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Headshot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B9CA8C0E-A3BB-20A4-9CB2-851AA14B3B83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7485934" y="1888575"/>
            <a:ext cx="1642840" cy="1642841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Clr>
                <a:srgbClr val="0070C0"/>
              </a:buClr>
              <a:buNone/>
              <a:defRPr sz="1800" b="1">
                <a:solidFill>
                  <a:schemeClr val="tx1"/>
                </a:solidFill>
              </a:defRPr>
            </a:lvl1pPr>
            <a:lvl2pPr>
              <a:buClr>
                <a:srgbClr val="0070C0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rgbClr val="0070C0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rgbClr val="0070C0"/>
              </a:buClr>
              <a:defRPr sz="1200">
                <a:solidFill>
                  <a:schemeClr val="tx1"/>
                </a:solidFill>
              </a:defRPr>
            </a:lvl4pPr>
            <a:lvl5pPr>
              <a:buClr>
                <a:srgbClr val="0070C0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Headshot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CEBB410-FC42-E1E0-A8D7-1F24EE9826FC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9802665" y="1888575"/>
            <a:ext cx="1642840" cy="1642841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Clr>
                <a:srgbClr val="0070C0"/>
              </a:buClr>
              <a:buNone/>
              <a:defRPr sz="1800" b="1">
                <a:solidFill>
                  <a:schemeClr val="tx1"/>
                </a:solidFill>
              </a:defRPr>
            </a:lvl1pPr>
            <a:lvl2pPr>
              <a:buClr>
                <a:srgbClr val="0070C0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rgbClr val="0070C0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rgbClr val="0070C0"/>
              </a:buClr>
              <a:defRPr sz="1200">
                <a:solidFill>
                  <a:schemeClr val="tx1"/>
                </a:solidFill>
              </a:defRPr>
            </a:lvl4pPr>
            <a:lvl5pPr>
              <a:buClr>
                <a:srgbClr val="0070C0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Headshot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B3CD3F3-9065-43A7-1272-D9CD22B3AFA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35744" y="3679532"/>
            <a:ext cx="1643062" cy="490538"/>
          </a:xfrm>
        </p:spPr>
        <p:txBody>
          <a:bodyPr tIns="0" rIns="0"/>
          <a:lstStyle>
            <a:lvl1pPr marL="0" indent="0">
              <a:buNone/>
              <a:defRPr b="1"/>
            </a:lvl1pPr>
            <a:lvl2pPr marL="320040" indent="0">
              <a:buNone/>
              <a:defRPr b="1"/>
            </a:lvl2pPr>
            <a:lvl3pPr marL="777240" indent="0">
              <a:buNone/>
              <a:defRPr b="1"/>
            </a:lvl3pPr>
            <a:lvl4pPr marL="1234440" indent="0">
              <a:buNone/>
              <a:defRPr b="1"/>
            </a:lvl4pPr>
            <a:lvl5pPr marL="1691640" indent="0">
              <a:buNone/>
              <a:defRPr b="1"/>
            </a:lvl5pPr>
          </a:lstStyle>
          <a:p>
            <a:pPr lvl="0"/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Name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42FFDFE5-DB3F-2018-1D2B-D48F2E98371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854875" y="3679532"/>
            <a:ext cx="1643062" cy="490538"/>
          </a:xfrm>
        </p:spPr>
        <p:txBody>
          <a:bodyPr tIns="0" rIns="0"/>
          <a:lstStyle>
            <a:lvl1pPr marL="0" indent="0">
              <a:buNone/>
              <a:defRPr b="1"/>
            </a:lvl1pPr>
            <a:lvl2pPr marL="320040" indent="0">
              <a:buNone/>
              <a:defRPr b="1"/>
            </a:lvl2pPr>
            <a:lvl3pPr marL="777240" indent="0">
              <a:buNone/>
              <a:defRPr b="1"/>
            </a:lvl3pPr>
            <a:lvl4pPr marL="1234440" indent="0">
              <a:buNone/>
              <a:defRPr b="1"/>
            </a:lvl4pPr>
            <a:lvl5pPr marL="1691640" indent="0">
              <a:buNone/>
              <a:defRPr b="1"/>
            </a:lvl5pPr>
          </a:lstStyle>
          <a:p>
            <a:pPr lvl="0"/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Name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2030A13-61A0-1E62-1921-4116652950E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69204" y="3679532"/>
            <a:ext cx="1643062" cy="490538"/>
          </a:xfrm>
        </p:spPr>
        <p:txBody>
          <a:bodyPr tIns="0" rIns="0"/>
          <a:lstStyle>
            <a:lvl1pPr marL="0" indent="0">
              <a:buNone/>
              <a:defRPr b="1"/>
            </a:lvl1pPr>
            <a:lvl2pPr marL="320040" indent="0">
              <a:buNone/>
              <a:defRPr b="1"/>
            </a:lvl2pPr>
            <a:lvl3pPr marL="777240" indent="0">
              <a:buNone/>
              <a:defRPr b="1"/>
            </a:lvl3pPr>
            <a:lvl4pPr marL="1234440" indent="0">
              <a:buNone/>
              <a:defRPr b="1"/>
            </a:lvl4pPr>
            <a:lvl5pPr marL="1691640" indent="0">
              <a:buNone/>
              <a:defRPr b="1"/>
            </a:lvl5pPr>
          </a:lstStyle>
          <a:p>
            <a:pPr lvl="0"/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Name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A60BAED7-473C-27CC-3F69-ED62BECF128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85934" y="3679532"/>
            <a:ext cx="1643062" cy="490538"/>
          </a:xfrm>
        </p:spPr>
        <p:txBody>
          <a:bodyPr tIns="0" rIns="0"/>
          <a:lstStyle>
            <a:lvl1pPr marL="0" indent="0">
              <a:buNone/>
              <a:defRPr b="1"/>
            </a:lvl1pPr>
            <a:lvl2pPr marL="320040" indent="0">
              <a:buNone/>
              <a:defRPr b="1"/>
            </a:lvl2pPr>
            <a:lvl3pPr marL="777240" indent="0">
              <a:buNone/>
              <a:defRPr b="1"/>
            </a:lvl3pPr>
            <a:lvl4pPr marL="1234440" indent="0">
              <a:buNone/>
              <a:defRPr b="1"/>
            </a:lvl4pPr>
            <a:lvl5pPr marL="1691640" indent="0">
              <a:buNone/>
              <a:defRPr b="1"/>
            </a:lvl5pPr>
          </a:lstStyle>
          <a:p>
            <a:pPr lvl="0"/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Name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53C5BC1D-8E36-A3B2-C448-F96D08FD3D5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02443" y="3679532"/>
            <a:ext cx="1643062" cy="490538"/>
          </a:xfrm>
        </p:spPr>
        <p:txBody>
          <a:bodyPr tIns="0" rIns="0"/>
          <a:lstStyle>
            <a:lvl1pPr marL="0" indent="0">
              <a:buNone/>
              <a:defRPr b="1"/>
            </a:lvl1pPr>
            <a:lvl2pPr marL="320040" indent="0">
              <a:buNone/>
              <a:defRPr b="1"/>
            </a:lvl2pPr>
            <a:lvl3pPr marL="777240" indent="0">
              <a:buNone/>
              <a:defRPr b="1"/>
            </a:lvl3pPr>
            <a:lvl4pPr marL="1234440" indent="0">
              <a:buNone/>
              <a:defRPr b="1"/>
            </a:lvl4pPr>
            <a:lvl5pPr marL="1691640" indent="0">
              <a:buNone/>
              <a:defRPr b="1"/>
            </a:lvl5pPr>
          </a:lstStyle>
          <a:p>
            <a:pPr lvl="0"/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Name</a:t>
            </a:r>
          </a:p>
        </p:txBody>
      </p:sp>
      <p:sp>
        <p:nvSpPr>
          <p:cNvPr id="22" name="Title 24">
            <a:extLst>
              <a:ext uri="{FF2B5EF4-FFF2-40B4-BE49-F238E27FC236}">
                <a16:creationId xmlns:a16="http://schemas.microsoft.com/office/drawing/2014/main" id="{1AE52A62-720E-DE79-F015-3ACADA00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A312F084-A01B-CE76-4B1A-5F62AEE5D198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01692" y="1082790"/>
            <a:ext cx="11767478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41AE331-830C-1281-BB8A-111A98C3780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6042F77-9BB4-7E57-496A-44BDE0CD1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7F46649-3860-8BE8-0BBE-889455B51CC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AB29384-5A3E-DBF9-B4FE-1B05544E9669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905920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10BACDD-D50F-3F74-44AC-C2B2EFE7D0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7274" y="1928306"/>
            <a:ext cx="4963507" cy="180817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5pPr>
          </a:lstStyle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level</a:t>
            </a:r>
          </a:p>
          <a:p>
            <a:pPr marL="502920" marR="0" lvl="1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60120" marR="0" lvl="2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417320" marR="0" lvl="3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1874520" marR="0" lvl="4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EBD3F2A-1893-6B86-6E91-7E9F7D6A2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33" y="1928306"/>
            <a:ext cx="4974415" cy="180817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5pPr>
          </a:lstStyle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level</a:t>
            </a:r>
          </a:p>
          <a:p>
            <a:pPr marL="502920" marR="0" lvl="1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60120" marR="0" lvl="2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417320" marR="0" lvl="3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1874520" marR="0" lvl="4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0417F97-06FB-C777-E3DC-1EFE38DCFEA5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67274" y="4240270"/>
            <a:ext cx="4963507" cy="180817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5pPr>
          </a:lstStyle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level</a:t>
            </a:r>
          </a:p>
          <a:p>
            <a:pPr marL="502920" marR="0" lvl="1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60120" marR="0" lvl="2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417320" marR="0" lvl="3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1874520" marR="0" lvl="4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779A5FF-4E0C-292A-DA71-78A0E4CE493B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943733" y="4240270"/>
            <a:ext cx="4974415" cy="180817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/>
            </a:lvl5pPr>
          </a:lstStyle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level</a:t>
            </a:r>
          </a:p>
          <a:p>
            <a:pPr marL="502920" marR="0" lvl="1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60120" marR="0" lvl="2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417320" marR="0" lvl="3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1874520" marR="0" lvl="4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A4A375-8311-4920-BDB9-0363B9C9DCC7}"/>
              </a:ext>
            </a:extLst>
          </p:cNvPr>
          <p:cNvSpPr txBox="1"/>
          <p:nvPr userDrawn="1"/>
        </p:nvSpPr>
        <p:spPr>
          <a:xfrm>
            <a:off x="201689" y="1916346"/>
            <a:ext cx="649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E6E6E4"/>
                </a:solidFill>
                <a:latin typeface="Oswald" panose="02000503000000000000" pitchFamily="2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DDA881-0DFD-9DDA-635D-1717D2470977}"/>
              </a:ext>
            </a:extLst>
          </p:cNvPr>
          <p:cNvSpPr txBox="1"/>
          <p:nvPr userDrawn="1"/>
        </p:nvSpPr>
        <p:spPr>
          <a:xfrm>
            <a:off x="6269965" y="1916346"/>
            <a:ext cx="649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E6E6E4"/>
                </a:solidFill>
                <a:latin typeface="Oswald" panose="02000503000000000000" pitchFamily="2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F437D8-020D-B8B9-49B3-1A6586DF4956}"/>
              </a:ext>
            </a:extLst>
          </p:cNvPr>
          <p:cNvSpPr txBox="1"/>
          <p:nvPr userDrawn="1"/>
        </p:nvSpPr>
        <p:spPr>
          <a:xfrm>
            <a:off x="201689" y="4235185"/>
            <a:ext cx="649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>
                <a:solidFill>
                  <a:srgbClr val="E6E6E4"/>
                </a:solidFill>
                <a:latin typeface="Oswald" panose="02000503000000000000" pitchFamily="2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FE9018-3F33-F577-402A-A8CCF5722F4D}"/>
              </a:ext>
            </a:extLst>
          </p:cNvPr>
          <p:cNvSpPr txBox="1"/>
          <p:nvPr userDrawn="1"/>
        </p:nvSpPr>
        <p:spPr>
          <a:xfrm>
            <a:off x="6269965" y="4235185"/>
            <a:ext cx="649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>
                <a:solidFill>
                  <a:srgbClr val="E6E6E4"/>
                </a:solidFill>
                <a:latin typeface="Oswald" panose="02000503000000000000" pitchFamily="2" charset="0"/>
                <a:cs typeface="Calibri" panose="020F0502020204030204" pitchFamily="34" charset="0"/>
              </a:rPr>
              <a:t>4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411AA7-2900-3E29-14FB-13C342B20B59}"/>
              </a:ext>
            </a:extLst>
          </p:cNvPr>
          <p:cNvCxnSpPr>
            <a:cxnSpLocks/>
          </p:cNvCxnSpPr>
          <p:nvPr userDrawn="1"/>
        </p:nvCxnSpPr>
        <p:spPr>
          <a:xfrm flipV="1">
            <a:off x="6089125" y="1916346"/>
            <a:ext cx="0" cy="4142092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2D75E7-60D6-BA49-266E-3BE220A5892B}"/>
              </a:ext>
            </a:extLst>
          </p:cNvPr>
          <p:cNvCxnSpPr>
            <a:cxnSpLocks/>
          </p:cNvCxnSpPr>
          <p:nvPr userDrawn="1"/>
        </p:nvCxnSpPr>
        <p:spPr>
          <a:xfrm>
            <a:off x="207264" y="3988374"/>
            <a:ext cx="1171088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4">
            <a:extLst>
              <a:ext uri="{FF2B5EF4-FFF2-40B4-BE49-F238E27FC236}">
                <a16:creationId xmlns:a16="http://schemas.microsoft.com/office/drawing/2014/main" id="{7A831263-2E5E-4E19-BD38-D087F3FB4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672E111F-1712-06C2-4948-ECDBB8B4688B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01692" y="1082790"/>
            <a:ext cx="11767478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0EA374D2-3F63-4B55-983C-806BA247B1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9604E-4901-8E8C-ACE0-4C595EBE0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A4366A4-4ADB-8650-DAE4-81C2B96E24B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571D4F-5919-0D11-D7F2-F20A62BB5F9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734778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3EE6F9-2FD8-2FD3-8860-FE052DB7B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58" y="4805756"/>
            <a:ext cx="11792749" cy="139443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>
                <a:cs typeface="+mn-cs"/>
              </a:defRPr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>
                <a:cs typeface="+mn-cs"/>
              </a:defRPr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>
                <a:cs typeface="+mn-cs"/>
              </a:defRPr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4pPr>
            <a:lvl5pPr marL="169164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lvl5pPr>
          </a:lstStyle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level</a:t>
            </a:r>
          </a:p>
          <a:p>
            <a:pPr marL="502920" marR="0" lvl="1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60120" marR="0" lvl="2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7F62EED-CBA9-BF2F-77D9-287F71ACF545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201691" y="1753482"/>
            <a:ext cx="11767478" cy="29004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Click to edit body copy</a:t>
            </a:r>
          </a:p>
          <a:p>
            <a:pPr lvl="0">
              <a:lnSpc>
                <a:spcPct val="100000"/>
              </a:lnSpc>
              <a:spcAft>
                <a:spcPts val="300"/>
              </a:spcAft>
            </a:pPr>
            <a:endParaRPr lang="en-US" dirty="0"/>
          </a:p>
        </p:txBody>
      </p:sp>
      <p:sp>
        <p:nvSpPr>
          <p:cNvPr id="16" name="Title 24">
            <a:extLst>
              <a:ext uri="{FF2B5EF4-FFF2-40B4-BE49-F238E27FC236}">
                <a16:creationId xmlns:a16="http://schemas.microsoft.com/office/drawing/2014/main" id="{A2B485A3-8245-B0D9-6DCA-7EE0DECC9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D8192067-3C70-BC51-8672-47B015798368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01692" y="1082790"/>
            <a:ext cx="11767478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298D5F64-62DC-A297-64D4-BD65804EBB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957DB-0700-62BE-E9A3-3D94B7C38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7B8A5AD-2CE5-8D07-F2A1-B461E2F87A9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82366B9-C22F-E4ED-5F01-274B662DA97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508608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E8E859F3-A003-90A5-73C4-91459EAA0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4315" y="1753483"/>
            <a:ext cx="6622609" cy="177509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200">
                <a:cs typeface="+mn-cs"/>
              </a:defRPr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200">
                <a:cs typeface="+mn-cs"/>
              </a:defRPr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200">
                <a:cs typeface="+mn-cs"/>
              </a:defRPr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200"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5pPr>
          </a:lstStyle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level</a:t>
            </a:r>
          </a:p>
          <a:p>
            <a:pPr marL="502920" marR="0" lvl="1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60120" marR="0" lvl="2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417320" marR="0" lvl="3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9F57E32-A685-7113-56A0-BA99C1FA40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43525" y="3658717"/>
            <a:ext cx="6623206" cy="262520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lang="en-US" b="0" dirty="0"/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the icon to add a picture</a:t>
            </a:r>
          </a:p>
        </p:txBody>
      </p:sp>
      <p:sp>
        <p:nvSpPr>
          <p:cNvPr id="9" name="Chart Placeholder 10">
            <a:extLst>
              <a:ext uri="{FF2B5EF4-FFF2-40B4-BE49-F238E27FC236}">
                <a16:creationId xmlns:a16="http://schemas.microsoft.com/office/drawing/2014/main" id="{68BE8BA1-6826-5B69-77CA-4BA1F2FD4BBB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201692" y="1753483"/>
            <a:ext cx="4844688" cy="4530438"/>
          </a:xfrm>
          <a:prstGeom prst="rect">
            <a:avLst/>
          </a:prstGeom>
        </p:spPr>
        <p:txBody>
          <a:bodyPr rIns="0" anchor="ctr">
            <a:normAutofit/>
          </a:bodyPr>
          <a:lstStyle>
            <a:lvl1pPr algn="ctr">
              <a:defRPr lang="en-US" b="0" dirty="0"/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the icon to add a chart</a:t>
            </a:r>
          </a:p>
        </p:txBody>
      </p:sp>
      <p:sp>
        <p:nvSpPr>
          <p:cNvPr id="15" name="Title 24">
            <a:extLst>
              <a:ext uri="{FF2B5EF4-FFF2-40B4-BE49-F238E27FC236}">
                <a16:creationId xmlns:a16="http://schemas.microsoft.com/office/drawing/2014/main" id="{B093944E-129F-7565-7FFB-EF4CCB9F6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CF0D2F6B-726B-CAEA-7E9B-44CF1355CDC0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01692" y="1082790"/>
            <a:ext cx="11767478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F93CA21D-09CC-121E-3F23-50F95101F1D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F17CA7-F6A2-7860-008C-EEC515E3E9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1B3A9704-17A6-C7C3-0B0F-F1BAA767347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5227D11-74DE-6210-6E29-4E0B420091C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2498509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A9D69DAC-5E77-6C43-F979-41E3DF5875B9}"/>
              </a:ext>
            </a:extLst>
          </p:cNvPr>
          <p:cNvSpPr>
            <a:spLocks noGrp="1"/>
          </p:cNvSpPr>
          <p:nvPr>
            <p:ph type="tbl" sz="quarter" idx="27"/>
          </p:nvPr>
        </p:nvSpPr>
        <p:spPr>
          <a:xfrm>
            <a:off x="201691" y="1082790"/>
            <a:ext cx="11767478" cy="5117404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itle 24">
            <a:extLst>
              <a:ext uri="{FF2B5EF4-FFF2-40B4-BE49-F238E27FC236}">
                <a16:creationId xmlns:a16="http://schemas.microsoft.com/office/drawing/2014/main" id="{A2B485A3-8245-B0D9-6DCA-7EE0DECC9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298D5F64-62DC-A297-64D4-BD65804EBB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31C06AF-FF88-BB0B-A0C6-61A15E02D6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5C11943-877C-0BAC-97B1-AA97BD95E9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4C99AD8-C9D3-A08E-D1E3-CEF8D4FE6022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23776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DD6F725-FF22-5400-56C0-F0A1955C855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4F4239A-608D-D998-B6CE-45E151ADD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8B781F6-D439-34D5-CC16-EA9E281E8FD3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01691" y="1753482"/>
            <a:ext cx="11767478" cy="437717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5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First level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Second level</a:t>
            </a:r>
          </a:p>
          <a:p>
            <a:pPr lvl="2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Third level</a:t>
            </a:r>
          </a:p>
          <a:p>
            <a:pPr lvl="3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Fourth level</a:t>
            </a:r>
          </a:p>
          <a:p>
            <a:pPr lvl="4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Fifth level</a:t>
            </a:r>
          </a:p>
        </p:txBody>
      </p:sp>
      <p:sp>
        <p:nvSpPr>
          <p:cNvPr id="21" name="Title 24">
            <a:extLst>
              <a:ext uri="{FF2B5EF4-FFF2-40B4-BE49-F238E27FC236}">
                <a16:creationId xmlns:a16="http://schemas.microsoft.com/office/drawing/2014/main" id="{FD0A4260-E0E0-10F7-986E-C6783A657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 marL="0" indent="-228600">
              <a:buClr>
                <a:srgbClr val="F9BE3C"/>
              </a:buClr>
              <a:buFont typeface="Wingdings" pitchFamily="2" charset="2"/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FF848195-8E60-B1A0-92C0-9D7E4AA2DBBD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01692" y="1082790"/>
            <a:ext cx="11767478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B914E39-E5E3-5109-2144-E8CADCEC0E6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234435E7-CF64-D210-7287-BB2A70FD409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</p:spTree>
    <p:extLst>
      <p:ext uri="{BB962C8B-B14F-4D97-AF65-F5344CB8AC3E}">
        <p14:creationId xmlns:p14="http://schemas.microsoft.com/office/powerpoint/2010/main" val="110456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27130141-3204-3268-9545-8E341021445D}"/>
              </a:ext>
            </a:extLst>
          </p:cNvPr>
          <p:cNvSpPr txBox="1">
            <a:spLocks/>
          </p:cNvSpPr>
          <p:nvPr userDrawn="1"/>
        </p:nvSpPr>
        <p:spPr>
          <a:xfrm>
            <a:off x="1955180" y="574834"/>
            <a:ext cx="8541834" cy="33239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indent="-228600">
              <a:buClr>
                <a:srgbClr val="0070C0"/>
              </a:buClr>
              <a:buFont typeface="Arial" panose="020B0604020202020204" pitchFamily="34" charset="0"/>
              <a:buNone/>
            </a:pPr>
            <a:r>
              <a:rPr lang="en-US"/>
              <a:t>CLICK TO EDIT HEADLINE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31A6F3C-921C-EDEE-4BFB-4DB42DE56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91" y="1082790"/>
            <a:ext cx="11767479" cy="5047873"/>
          </a:xfrm>
          <a:prstGeom prst="rect">
            <a:avLst/>
          </a:prstGeom>
        </p:spPr>
        <p:txBody>
          <a:bodyPr l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5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First level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Second level</a:t>
            </a:r>
          </a:p>
          <a:p>
            <a:pPr lvl="2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Third level</a:t>
            </a:r>
          </a:p>
          <a:p>
            <a:pPr lvl="3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Fourth level</a:t>
            </a:r>
          </a:p>
          <a:p>
            <a:pPr lvl="4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Fifth level</a:t>
            </a:r>
          </a:p>
        </p:txBody>
      </p:sp>
      <p:sp>
        <p:nvSpPr>
          <p:cNvPr id="15" name="Title 24">
            <a:extLst>
              <a:ext uri="{FF2B5EF4-FFF2-40B4-BE49-F238E27FC236}">
                <a16:creationId xmlns:a16="http://schemas.microsoft.com/office/drawing/2014/main" id="{ACB6C8FC-1D3B-6B1A-3591-DF166A780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3FB08C9F-5A2E-C2AA-513A-293CFB4B6E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950B5-EFBF-4BA2-D794-30F7B2913F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1551080-A6B7-A432-88C3-7EA7D6D418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91B059E-D1DA-6D43-AFE3-E863946306F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793486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E292AC2-C019-D4BE-4B66-736EC31926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5640" y="1301715"/>
            <a:ext cx="5823861" cy="93949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0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AGENDA / TOC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FE6F6B-E048-2808-3944-661533297B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5640" y="2387447"/>
            <a:ext cx="5823861" cy="3781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rgbClr val="0070C0"/>
              </a:buClr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Clr>
                <a:srgbClr val="0070C0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rgbClr val="0070C0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rgbClr val="0070C0"/>
              </a:buClr>
              <a:buNone/>
              <a:defRPr sz="1200">
                <a:solidFill>
                  <a:schemeClr val="tx1"/>
                </a:solidFill>
              </a:defRPr>
            </a:lvl4pPr>
            <a:lvl5pPr marL="1828800" indent="0">
              <a:buClr>
                <a:srgbClr val="0070C0"/>
              </a:buClr>
              <a:buNone/>
              <a:defRPr sz="1200">
                <a:solidFill>
                  <a:schemeClr val="tx1"/>
                </a:solidFill>
              </a:defRPr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section subheading style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E221257-6DAD-A068-742C-44CA0169F5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9355"/>
                    </a14:imgEffect>
                    <a14:imgEffect>
                      <a14:saturation sat="63000"/>
                    </a14:imgEffect>
                    <a14:imgEffect>
                      <a14:brightnessContrast bright="16000"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1482" y="0"/>
            <a:ext cx="5410518" cy="6398499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F553267C-51A1-6CF0-DE4F-E727145DDB2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7803D32-43B4-073A-8159-9E5BCBE7DB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2410E19-135F-02BC-8293-28486C99CA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E92D47E-CC2E-AF8F-0A0C-2A030059292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5960" y="133294"/>
            <a:ext cx="743210" cy="65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15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CF903D-AE3F-0148-30D9-EDB322970E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234"/>
                    </a14:imgEffect>
                    <a14:imgEffect>
                      <a14:saturation sat="79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5" y="0"/>
            <a:ext cx="12189995" cy="6402410"/>
          </a:xfrm>
          <a:prstGeom prst="rect">
            <a:avLst/>
          </a:prstGeom>
          <a:solidFill>
            <a:schemeClr val="bg1">
              <a:alpha val="20000"/>
            </a:schemeClr>
          </a:solidFill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E18C291-C0F8-6992-2576-4F72315EBD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6969" y="3838706"/>
            <a:ext cx="5369032" cy="142192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Questions?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87316319-3805-C21E-2717-3BF910E6E3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6969" y="5327283"/>
            <a:ext cx="5369032" cy="646331"/>
          </a:xfrm>
          <a:prstGeom prst="rect">
            <a:avLst/>
          </a:prstGeom>
        </p:spPr>
        <p:txBody>
          <a:bodyPr>
            <a:sp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1800" b="0" dirty="0">
                <a:solidFill>
                  <a:schemeClr val="accent3"/>
                </a:solidFill>
              </a:defRPr>
            </a:lvl1pPr>
          </a:lstStyle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section subheading style</a:t>
            </a:r>
            <a:br>
              <a:rPr lang="en-US" dirty="0"/>
            </a:br>
            <a:r>
              <a:rPr lang="en-US" dirty="0"/>
              <a:t>Click to edit section subheading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480C249C-B822-6840-485B-B25E1920C17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bg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5C74D1A-6825-2D02-BE35-FAFE8C4E3EA7}"/>
              </a:ext>
            </a:extLst>
          </p:cNvPr>
          <p:cNvSpPr/>
          <p:nvPr userDrawn="1"/>
        </p:nvSpPr>
        <p:spPr>
          <a:xfrm>
            <a:off x="0" y="6402410"/>
            <a:ext cx="12192000" cy="45559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157F81-BFFE-7C85-E5B1-3EFCBD8A7E7C}"/>
              </a:ext>
            </a:extLst>
          </p:cNvPr>
          <p:cNvSpPr txBox="1"/>
          <p:nvPr userDrawn="1"/>
        </p:nvSpPr>
        <p:spPr>
          <a:xfrm>
            <a:off x="201691" y="6568650"/>
            <a:ext cx="3830536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PATHWAY FOR INNOVATION &amp; TECHNOLOGY / </a:t>
            </a:r>
            <a:r>
              <a:rPr lang="en-US" sz="80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2026 U.S. ARMY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DDD97C31-70B0-6AEA-6BE6-4C3980604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0679206-61FB-7C8E-D656-91AB2F3718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</p:spTree>
    <p:extLst>
      <p:ext uri="{BB962C8B-B14F-4D97-AF65-F5344CB8AC3E}">
        <p14:creationId xmlns:p14="http://schemas.microsoft.com/office/powerpoint/2010/main" val="1823857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6B91DAE-CBBC-756F-7A83-DCAEA46EA23C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01691" y="1753482"/>
            <a:ext cx="11767478" cy="437717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5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First level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Second level</a:t>
            </a:r>
          </a:p>
          <a:p>
            <a:pPr lvl="2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Third level</a:t>
            </a:r>
          </a:p>
          <a:p>
            <a:pPr lvl="3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Fourth level</a:t>
            </a:r>
          </a:p>
          <a:p>
            <a:pPr lvl="4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Fifth level</a:t>
            </a:r>
          </a:p>
        </p:txBody>
      </p:sp>
      <p:sp>
        <p:nvSpPr>
          <p:cNvPr id="14" name="Title 24">
            <a:extLst>
              <a:ext uri="{FF2B5EF4-FFF2-40B4-BE49-F238E27FC236}">
                <a16:creationId xmlns:a16="http://schemas.microsoft.com/office/drawing/2014/main" id="{FA0F9B95-8422-99B3-4236-C6C007205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DFFDAD5C-476F-6BCD-3BF7-A7B0D55F6708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01692" y="1082790"/>
            <a:ext cx="11767478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BAA096-6496-35D9-9E37-50DB94E764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80B9830-3E6D-63F4-AB14-BCCADB4544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DA44C078-B867-2BC6-DBFB-54685279007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588FBDE-6EDC-1573-C0FB-FEAFBEE5B00B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803907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D6931E4-BD0F-CB07-5ADB-1310F11662E9}"/>
              </a:ext>
            </a:extLst>
          </p:cNvPr>
          <p:cNvSpPr>
            <a:spLocks/>
          </p:cNvSpPr>
          <p:nvPr userDrawn="1"/>
        </p:nvSpPr>
        <p:spPr>
          <a:xfrm>
            <a:off x="7300048" y="933450"/>
            <a:ext cx="4891952" cy="5458804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600">
              <a:solidFill>
                <a:schemeClr val="tx1"/>
              </a:solidFill>
              <a:latin typeface="Helvetica Neue Thin" panose="020B0403020202020204" pitchFamily="34" charset="0"/>
              <a:ea typeface="Helvetica Neue Thin" panose="020B0403020202020204" pitchFamily="34" charset="0"/>
            </a:endParaRP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CD2FAEB9-251F-0AA6-B21A-698B095F7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91" y="1753482"/>
            <a:ext cx="6769042" cy="437717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5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First level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Second level</a:t>
            </a:r>
          </a:p>
          <a:p>
            <a:pPr lvl="2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Third level</a:t>
            </a:r>
          </a:p>
          <a:p>
            <a:pPr lvl="3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Fourth level</a:t>
            </a:r>
          </a:p>
          <a:p>
            <a:pPr lvl="4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Fifth level</a:t>
            </a:r>
          </a:p>
        </p:txBody>
      </p:sp>
      <p:sp>
        <p:nvSpPr>
          <p:cNvPr id="32" name="Picture Placeholder 8">
            <a:extLst>
              <a:ext uri="{FF2B5EF4-FFF2-40B4-BE49-F238E27FC236}">
                <a16:creationId xmlns:a16="http://schemas.microsoft.com/office/drawing/2014/main" id="{E73672BF-B516-EC54-B409-A5CB4B189E0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92992" y="1218959"/>
            <a:ext cx="4282634" cy="491170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lang="en-US" b="0" dirty="0"/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the icon to add a picture</a:t>
            </a:r>
          </a:p>
        </p:txBody>
      </p:sp>
      <p:sp>
        <p:nvSpPr>
          <p:cNvPr id="13" name="Title 24">
            <a:extLst>
              <a:ext uri="{FF2B5EF4-FFF2-40B4-BE49-F238E27FC236}">
                <a16:creationId xmlns:a16="http://schemas.microsoft.com/office/drawing/2014/main" id="{F02D598A-C991-4796-DFBB-321B4B64B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3A6E4CA6-D4AC-2A9C-6F32-BEFCEF7D87AB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01692" y="1082790"/>
            <a:ext cx="6781982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685637C4-DAB4-9D00-8C6D-E2B6C230D09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F3CAB-46CD-5399-59E5-9EEDA2A20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F0D995CB-6CAD-7A7B-20AC-9246B8C70AA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68897A1-43D5-E7F7-997B-D4E73DE4A9B8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21616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CD2FAEB9-251F-0AA6-B21A-698B095F7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91" y="1753482"/>
            <a:ext cx="6769042" cy="437717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lvl5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First level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Second level</a:t>
            </a:r>
          </a:p>
          <a:p>
            <a:pPr lvl="2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Third level</a:t>
            </a:r>
          </a:p>
          <a:p>
            <a:pPr lvl="3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Fourth level</a:t>
            </a:r>
          </a:p>
          <a:p>
            <a:pPr lvl="4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Fifth level</a:t>
            </a:r>
          </a:p>
        </p:txBody>
      </p:sp>
      <p:sp>
        <p:nvSpPr>
          <p:cNvPr id="32" name="Picture Placeholder 8">
            <a:extLst>
              <a:ext uri="{FF2B5EF4-FFF2-40B4-BE49-F238E27FC236}">
                <a16:creationId xmlns:a16="http://schemas.microsoft.com/office/drawing/2014/main" id="{E73672BF-B516-EC54-B409-A5CB4B189E0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98632" y="1082790"/>
            <a:ext cx="4891676" cy="504787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lang="en-US" b="0" dirty="0"/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the icon to add a picture</a:t>
            </a:r>
          </a:p>
        </p:txBody>
      </p:sp>
      <p:sp>
        <p:nvSpPr>
          <p:cNvPr id="13" name="Title 24">
            <a:extLst>
              <a:ext uri="{FF2B5EF4-FFF2-40B4-BE49-F238E27FC236}">
                <a16:creationId xmlns:a16="http://schemas.microsoft.com/office/drawing/2014/main" id="{F02D598A-C991-4796-DFBB-321B4B64B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3A6E4CA6-D4AC-2A9C-6F32-BEFCEF7D87AB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01692" y="1082790"/>
            <a:ext cx="6781982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685637C4-DAB4-9D00-8C6D-E2B6C230D09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F3CAB-46CD-5399-59E5-9EEDA2A20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F0D995CB-6CAD-7A7B-20AC-9246B8C70AA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2FDEE9-C69C-3D12-9E34-37518512E2F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49668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A081CC53-BFF2-CF18-C7AA-F68E8462010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5620" y="1973093"/>
            <a:ext cx="3332921" cy="307947"/>
          </a:xfrm>
          <a:solidFill>
            <a:schemeClr val="accent3"/>
          </a:solidFill>
        </p:spPr>
        <p:txBody>
          <a:bodyPr lIns="91440" rIns="0" bIns="27432" anchor="ctr">
            <a:noAutofit/>
          </a:bodyPr>
          <a:lstStyle>
            <a:lvl1pPr marL="0" indent="0">
              <a:buNone/>
              <a:defRPr lang="en-US" sz="1600" b="1" dirty="0" smtClean="0">
                <a:solidFill>
                  <a:schemeClr val="tx1"/>
                </a:solidFill>
              </a:defRPr>
            </a:lvl1pPr>
            <a:lvl2pPr>
              <a:defRPr lang="en-US" sz="1800" dirty="0" smtClean="0">
                <a:latin typeface="+mn-lt"/>
                <a:cs typeface="+mn-cs"/>
              </a:defRPr>
            </a:lvl2pPr>
            <a:lvl3pPr>
              <a:defRPr lang="en-US" sz="1800" dirty="0" smtClean="0">
                <a:latin typeface="+mn-lt"/>
                <a:cs typeface="+mn-cs"/>
              </a:defRPr>
            </a:lvl3pPr>
            <a:lvl4pPr>
              <a:defRPr lang="en-US" sz="1800" dirty="0" smtClean="0">
                <a:latin typeface="+mn-lt"/>
                <a:cs typeface="+mn-cs"/>
              </a:defRPr>
            </a:lvl4pPr>
            <a:lvl5pPr>
              <a:defRPr lang="en-US" sz="1800" dirty="0">
                <a:latin typeface="+mn-lt"/>
                <a:cs typeface="+mn-cs"/>
              </a:defRPr>
            </a:lvl5pPr>
          </a:lstStyle>
          <a:p>
            <a:r>
              <a:rPr lang="en-US"/>
              <a:t>Click To Edit Header</a:t>
            </a:r>
          </a:p>
        </p:txBody>
      </p:sp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9AA3B8A5-BD68-A6F3-DDB7-CAC0649019F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317944" y="1973093"/>
            <a:ext cx="3332921" cy="307947"/>
          </a:xfrm>
          <a:solidFill>
            <a:schemeClr val="accent3"/>
          </a:solidFill>
        </p:spPr>
        <p:txBody>
          <a:bodyPr lIns="91440" rIns="0" bIns="27432" anchor="ctr">
            <a:noAutofit/>
          </a:bodyPr>
          <a:lstStyle>
            <a:lvl1pPr marL="0" indent="0">
              <a:buNone/>
              <a:defRPr lang="en-US" sz="1600" b="1" dirty="0" smtClean="0">
                <a:solidFill>
                  <a:schemeClr val="tx1"/>
                </a:solidFill>
              </a:defRPr>
            </a:lvl1pPr>
            <a:lvl2pPr>
              <a:defRPr lang="en-US" sz="1800" dirty="0" smtClean="0">
                <a:latin typeface="+mn-lt"/>
                <a:cs typeface="+mn-cs"/>
              </a:defRPr>
            </a:lvl2pPr>
            <a:lvl3pPr>
              <a:defRPr lang="en-US" sz="1800" dirty="0" smtClean="0">
                <a:latin typeface="+mn-lt"/>
                <a:cs typeface="+mn-cs"/>
              </a:defRPr>
            </a:lvl3pPr>
            <a:lvl4pPr>
              <a:defRPr lang="en-US" sz="1800" dirty="0" smtClean="0">
                <a:latin typeface="+mn-lt"/>
                <a:cs typeface="+mn-cs"/>
              </a:defRPr>
            </a:lvl4pPr>
            <a:lvl5pPr>
              <a:defRPr lang="en-US" sz="1800" dirty="0">
                <a:latin typeface="+mn-lt"/>
                <a:cs typeface="+mn-cs"/>
              </a:defRPr>
            </a:lvl5pPr>
          </a:lstStyle>
          <a:p>
            <a:r>
              <a:rPr lang="en-US"/>
              <a:t>Click To Edit Header</a:t>
            </a:r>
          </a:p>
        </p:txBody>
      </p:sp>
      <p:sp>
        <p:nvSpPr>
          <p:cNvPr id="16" name="Content Placeholder 11">
            <a:extLst>
              <a:ext uri="{FF2B5EF4-FFF2-40B4-BE49-F238E27FC236}">
                <a16:creationId xmlns:a16="http://schemas.microsoft.com/office/drawing/2014/main" id="{0CD814AB-08AA-A806-ABEF-C0AD80545902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7987118" y="1973093"/>
            <a:ext cx="3332921" cy="307947"/>
          </a:xfrm>
          <a:solidFill>
            <a:schemeClr val="accent3"/>
          </a:solidFill>
        </p:spPr>
        <p:txBody>
          <a:bodyPr lIns="91440" rIns="0" bIns="27432" anchor="ctr">
            <a:noAutofit/>
          </a:bodyPr>
          <a:lstStyle>
            <a:lvl1pPr marL="0" indent="0">
              <a:buNone/>
              <a:defRPr lang="en-US" sz="1600" b="1" dirty="0" smtClean="0">
                <a:solidFill>
                  <a:schemeClr val="tx1"/>
                </a:solidFill>
              </a:defRPr>
            </a:lvl1pPr>
            <a:lvl2pPr>
              <a:defRPr lang="en-US" sz="1800" dirty="0" smtClean="0">
                <a:latin typeface="+mn-lt"/>
                <a:cs typeface="+mn-cs"/>
              </a:defRPr>
            </a:lvl2pPr>
            <a:lvl3pPr>
              <a:defRPr lang="en-US" sz="1800" dirty="0" smtClean="0">
                <a:latin typeface="+mn-lt"/>
                <a:cs typeface="+mn-cs"/>
              </a:defRPr>
            </a:lvl3pPr>
            <a:lvl4pPr>
              <a:defRPr lang="en-US" sz="1800" dirty="0" smtClean="0">
                <a:latin typeface="+mn-lt"/>
                <a:cs typeface="+mn-cs"/>
              </a:defRPr>
            </a:lvl4pPr>
            <a:lvl5pPr>
              <a:defRPr lang="en-US" sz="1800" dirty="0">
                <a:latin typeface="+mn-lt"/>
                <a:cs typeface="+mn-cs"/>
              </a:defRPr>
            </a:lvl5pPr>
          </a:lstStyle>
          <a:p>
            <a:r>
              <a:rPr lang="en-US"/>
              <a:t>Click To Edit Header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3B257AE-0E1C-708A-459B-B04AC725538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5620" y="2363361"/>
            <a:ext cx="3332921" cy="3297487"/>
          </a:xfrm>
          <a:prstGeom prst="rect">
            <a:avLst/>
          </a:prstGeom>
        </p:spPr>
        <p:txBody>
          <a:bodyPr lIns="9144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1400"/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5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First level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Second level</a:t>
            </a:r>
          </a:p>
          <a:p>
            <a:pPr lvl="2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Third level</a:t>
            </a:r>
          </a:p>
          <a:p>
            <a:pPr lvl="3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Fourth level</a:t>
            </a:r>
          </a:p>
          <a:p>
            <a:pPr lvl="4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Fifth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E87EEB1-7D58-F76F-8EAE-71E9A539F47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17944" y="2363361"/>
            <a:ext cx="3332921" cy="3297487"/>
          </a:xfrm>
          <a:prstGeom prst="rect">
            <a:avLst/>
          </a:prstGeom>
        </p:spPr>
        <p:txBody>
          <a:bodyPr lIns="9144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sz="1400"/>
            </a:lvl5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First level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Second level</a:t>
            </a:r>
          </a:p>
          <a:p>
            <a:pPr lvl="2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Third level</a:t>
            </a:r>
          </a:p>
          <a:p>
            <a:pPr lvl="3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Fourth level</a:t>
            </a:r>
          </a:p>
          <a:p>
            <a:pPr lvl="4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6AF2570-6BDB-DAEB-AE7E-2BFE05BC6037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7987118" y="2363361"/>
            <a:ext cx="3332921" cy="3297487"/>
          </a:xfrm>
          <a:prstGeom prst="rect">
            <a:avLst/>
          </a:prstGeom>
          <a:noFill/>
        </p:spPr>
        <p:txBody>
          <a:bodyPr lIns="9144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First level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Second level</a:t>
            </a:r>
          </a:p>
          <a:p>
            <a:pPr lvl="2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Third level</a:t>
            </a:r>
          </a:p>
          <a:p>
            <a:pPr lvl="3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Fourth level</a:t>
            </a:r>
          </a:p>
          <a:p>
            <a:pPr lvl="4"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Fifth level</a:t>
            </a:r>
          </a:p>
        </p:txBody>
      </p:sp>
      <p:sp>
        <p:nvSpPr>
          <p:cNvPr id="19" name="Title 24">
            <a:extLst>
              <a:ext uri="{FF2B5EF4-FFF2-40B4-BE49-F238E27FC236}">
                <a16:creationId xmlns:a16="http://schemas.microsoft.com/office/drawing/2014/main" id="{C06EB745-BF52-CBA6-A961-3C888AD1A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2400" b="1" dirty="0">
                <a:solidFill>
                  <a:srgbClr val="221F20"/>
                </a:solidFill>
                <a:cs typeface="+mn-cs"/>
              </a:defRPr>
            </a:lvl1pPr>
          </a:lstStyle>
          <a:p>
            <a:pPr marL="0" lvl="0" indent="-228600">
              <a:buClr>
                <a:srgbClr val="F9BE3C"/>
              </a:buClr>
              <a:buFont typeface="Wingdings" pitchFamily="2" charset="2"/>
            </a:pPr>
            <a:r>
              <a:rPr lang="en-US" dirty="0"/>
              <a:t>Click to edit Master title style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60FDE1E0-E069-6F5C-495E-1F9989232458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01692" y="1082790"/>
            <a:ext cx="11767478" cy="540553"/>
          </a:xfrm>
          <a:noFill/>
        </p:spPr>
        <p:txBody>
          <a:bodyPr lIns="0">
            <a:normAutofit/>
          </a:bodyPr>
          <a:lstStyle>
            <a:lvl1pPr marL="0" indent="0">
              <a:buNone/>
              <a:defRPr lang="en-US" sz="1400" b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42470B9-AC78-DE10-888C-E579A9A1E5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688" y="30868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/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AEE84F-BFB6-44F4-C556-33235A921A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DCE01F2F-F6DC-2DF9-B206-309060481A2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00688" y="6649032"/>
            <a:ext cx="1190625" cy="203133"/>
          </a:xfrm>
          <a:noFill/>
        </p:spPr>
        <p:txBody>
          <a:bodyPr wrap="square" rIns="0" anchor="ctr">
            <a:spAutoFit/>
          </a:bodyPr>
          <a:lstStyle>
            <a:lvl1pPr marL="0" indent="0" algn="ctr">
              <a:buNone/>
              <a:defRPr lang="en-US" sz="800" b="0" i="0" dirty="0">
                <a:solidFill>
                  <a:schemeClr val="tx1"/>
                </a:solidFill>
              </a:defRPr>
            </a:lvl1pPr>
          </a:lstStyle>
          <a:p>
            <a:pPr lvl="0" algn="ctr">
              <a:lnSpc>
                <a:spcPct val="90000"/>
              </a:lnSpc>
            </a:pPr>
            <a:r>
              <a:rPr lang="en-US" dirty="0"/>
              <a:t>Classification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616421B-9DF3-D23B-502F-1525AFAA2675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201691" y="130240"/>
            <a:ext cx="9902170" cy="207522"/>
          </a:xfrm>
          <a:noFill/>
        </p:spPr>
        <p:txBody>
          <a:bodyPr lIns="0" bIns="0" anchor="ctr">
            <a:normAutofit/>
          </a:bodyPr>
          <a:lstStyle>
            <a:lvl1pPr algn="l">
              <a:buNone/>
              <a:defRPr lang="en-US" sz="12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lvl="0" indent="-285750"/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412802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8783AFF9-215F-3B0E-667F-0405D8EA0298}"/>
              </a:ext>
            </a:extLst>
          </p:cNvPr>
          <p:cNvSpPr/>
          <p:nvPr userDrawn="1"/>
        </p:nvSpPr>
        <p:spPr>
          <a:xfrm>
            <a:off x="0" y="6402410"/>
            <a:ext cx="12192000" cy="45559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BE095582-45B3-4171-311A-1673E5CAE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1" y="1082788"/>
            <a:ext cx="11767479" cy="523303"/>
          </a:xfrm>
          <a:prstGeom prst="rect">
            <a:avLst/>
          </a:prstGeom>
          <a:noFill/>
        </p:spPr>
        <p:txBody>
          <a:bodyPr lIns="0">
            <a:normAutofit/>
          </a:bodyPr>
          <a:lstStyle/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7ABAE7F-1E3E-DA38-15BC-3A39A9FCC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691" y="1743416"/>
            <a:ext cx="11767479" cy="4387247"/>
          </a:xfrm>
          <a:prstGeom prst="rect">
            <a:avLst/>
          </a:prstGeom>
          <a:noFill/>
        </p:spPr>
        <p:txBody>
          <a:bodyPr l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FCC01"/>
              </a:buClr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0" marR="0" lvl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level</a:t>
            </a:r>
          </a:p>
          <a:p>
            <a:pPr marL="502920" marR="0" lvl="1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FCC0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60120" marR="0" lvl="2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FCC0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417320" marR="0" lvl="3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FCC0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1874520" marR="0" lvl="4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FCC0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AB554B-1EAC-25A4-F172-628236F2F2F6}"/>
              </a:ext>
            </a:extLst>
          </p:cNvPr>
          <p:cNvSpPr txBox="1"/>
          <p:nvPr userDrawn="1"/>
        </p:nvSpPr>
        <p:spPr>
          <a:xfrm>
            <a:off x="201691" y="6568650"/>
            <a:ext cx="3830536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8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PATHWAY FOR INNOVATION &amp; TECHNOLOGY / </a:t>
            </a:r>
            <a:r>
              <a:rPr lang="en-US" sz="80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2026 U.S. ARMY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28E9508-4AB9-6DE9-CCD0-982CCE8C29E5}"/>
              </a:ext>
            </a:extLst>
          </p:cNvPr>
          <p:cNvCxnSpPr>
            <a:cxnSpLocks/>
          </p:cNvCxnSpPr>
          <p:nvPr userDrawn="1"/>
        </p:nvCxnSpPr>
        <p:spPr>
          <a:xfrm>
            <a:off x="1003" y="920485"/>
            <a:ext cx="12189994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C0E3007-35E1-4396-A6E2-E5B4AE9A3F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3384" y="6447642"/>
            <a:ext cx="40883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386979-62AF-554E-85EF-845783AD7AED}" type="slidenum">
              <a:rPr lang="en-US" smtClean="0"/>
              <a:pPr/>
              <a:t>‹#›</a:t>
            </a:fld>
            <a:endParaRPr lang="en-US" b="1" dirty="0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4B3C6F7-35B9-760A-90AE-1CE6CDE081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225960" y="133294"/>
            <a:ext cx="743210" cy="65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7547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8" r:id="rId1"/>
    <p:sldLayoutId id="2147483807" r:id="rId2"/>
    <p:sldLayoutId id="2147483835" r:id="rId3"/>
    <p:sldLayoutId id="2147483820" r:id="rId4"/>
    <p:sldLayoutId id="2147483840" r:id="rId5"/>
    <p:sldLayoutId id="2147483794" r:id="rId6"/>
    <p:sldLayoutId id="2147483838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  <p:sldLayoutId id="2147483804" r:id="rId17"/>
    <p:sldLayoutId id="2147483836" r:id="rId18"/>
  </p:sldLayoutIdLst>
  <p:hf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lang="en-US" sz="1400" b="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0" marR="0" indent="-18288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300"/>
        </a:spcAft>
        <a:buClr>
          <a:srgbClr val="F9BE3C"/>
        </a:buClr>
        <a:buSzTx/>
        <a:buFont typeface="Wingdings" pitchFamily="2" charset="2"/>
        <a:buChar char="§"/>
        <a:tabLst/>
        <a:defRPr lang="en-US"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2920" indent="-18288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§"/>
        <a:defRPr lang="en-US" sz="12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60120" indent="-18288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§"/>
        <a:defRPr lang="en-US" sz="12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17320" indent="-18288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§"/>
        <a:defRPr lang="en-US" sz="12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74520" indent="-18288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§"/>
        <a:defRPr lang="en-US" sz="12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8.wdp"/><Relationship Id="rId5" Type="http://schemas.openxmlformats.org/officeDocument/2006/relationships/image" Target="../media/image20.png"/><Relationship Id="rId4" Type="http://schemas.microsoft.com/office/2007/relationships/hdphoto" Target="../media/hdphoto7.wdp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t.army.mil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x.com/USARMYPIT" TargetMode="External"/><Relationship Id="rId4" Type="http://schemas.openxmlformats.org/officeDocument/2006/relationships/hyperlink" Target="https://www.linkedin.com/company/armypit/posts/?feedView=al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4E3E8B15-1EB4-7D2F-EAD9-296DF2709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589" y="2332242"/>
            <a:ext cx="4976000" cy="2659190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Pathway for Innovation </a:t>
            </a:r>
            <a:br>
              <a:rPr lang="en-US" sz="5400" b="1" dirty="0">
                <a:solidFill>
                  <a:schemeClr val="bg1"/>
                </a:solidFill>
              </a:rPr>
            </a:br>
            <a:r>
              <a:rPr lang="en-US" sz="5400" b="1" dirty="0">
                <a:solidFill>
                  <a:schemeClr val="bg1"/>
                </a:solidFill>
              </a:rPr>
              <a:t>&amp; Technology </a:t>
            </a:r>
            <a:r>
              <a:rPr lang="en-US" sz="5400" b="1" i="1" dirty="0">
                <a:solidFill>
                  <a:schemeClr val="bg1"/>
                </a:solidFill>
              </a:rPr>
              <a:t>(PIT) </a:t>
            </a:r>
            <a:r>
              <a:rPr lang="en-US" sz="5400" b="1" dirty="0">
                <a:solidFill>
                  <a:schemeClr val="bg1"/>
                </a:solidFill>
              </a:rPr>
              <a:t>Overview 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D768D8-4C12-C5BB-B3BC-BF17A0F855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2696" y="5153564"/>
            <a:ext cx="7412214" cy="707886"/>
          </a:xfrm>
        </p:spPr>
        <p:txBody>
          <a:bodyPr anchor="t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pc="20" dirty="0">
                <a:solidFill>
                  <a:schemeClr val="accent3"/>
                </a:solidFill>
              </a:rPr>
              <a:t>DR. MATT WILLIS </a:t>
            </a:r>
            <a:r>
              <a:rPr lang="en-US" b="0" spc="20" dirty="0"/>
              <a:t>/</a:t>
            </a:r>
            <a:r>
              <a:rPr lang="en-US" b="0" spc="20" dirty="0">
                <a:solidFill>
                  <a:schemeClr val="accent3"/>
                </a:solidFill>
              </a:rPr>
              <a:t> </a:t>
            </a:r>
            <a:r>
              <a:rPr lang="en-US" b="0" i="1" spc="20" dirty="0">
                <a:solidFill>
                  <a:schemeClr val="accent3"/>
                </a:solidFill>
              </a:rPr>
              <a:t>DIRECTOR, ARMY FUZE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b="0" i="1" dirty="0"/>
              <a:t>Office of the Deputy Assistant Secretary of the Army for Research &amp; Technology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390D6C68-E3CF-BC06-390C-24119F0D8FF2}"/>
              </a:ext>
            </a:extLst>
          </p:cNvPr>
          <p:cNvSpPr txBox="1">
            <a:spLocks/>
          </p:cNvSpPr>
          <p:nvPr/>
        </p:nvSpPr>
        <p:spPr>
          <a:xfrm>
            <a:off x="10566841" y="6568567"/>
            <a:ext cx="1423468" cy="123111"/>
          </a:xfrm>
          <a:prstGeom prst="rect">
            <a:avLst/>
          </a:prstGeom>
          <a:noFill/>
          <a:effectLst/>
        </p:spPr>
        <p:txBody>
          <a:bodyPr wrap="none" lIns="0" tIns="0" rIns="0" bIns="0" rtlCol="0" anchor="t" anchorCtr="0">
            <a:sp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800" b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LAST UPDATED: </a:t>
            </a:r>
            <a:r>
              <a:rPr lang="en-US" dirty="0"/>
              <a:t>6 AUG 2026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67EAF3-41C8-4B3D-2BA4-9742A1A76D5D}"/>
              </a:ext>
            </a:extLst>
          </p:cNvPr>
          <p:cNvSpPr txBox="1"/>
          <p:nvPr/>
        </p:nvSpPr>
        <p:spPr>
          <a:xfrm>
            <a:off x="582482" y="2006215"/>
            <a:ext cx="153507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spc="2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MAY2026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E902DDB-4739-AE23-D7C9-2949B48F9F3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00688" y="24713"/>
            <a:ext cx="1190625" cy="215444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90000"/>
                  </a:schemeClr>
                </a:solidFill>
              </a:rPr>
              <a:t>UNCLASSIFIED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096BFF1D-A932-99ED-397B-B1DAB6193DF6}"/>
              </a:ext>
            </a:extLst>
          </p:cNvPr>
          <p:cNvSpPr txBox="1">
            <a:spLocks/>
          </p:cNvSpPr>
          <p:nvPr/>
        </p:nvSpPr>
        <p:spPr>
          <a:xfrm>
            <a:off x="5500688" y="6642877"/>
            <a:ext cx="1190625" cy="21544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800" b="0" i="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552389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370C08-DE24-40CE-AFA0-FFF548AB2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2386979-62AF-554E-85EF-845783AD7AE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78925108-268C-D2FD-7699-61CEFD38636D}"/>
              </a:ext>
            </a:extLst>
          </p:cNvPr>
          <p:cNvSpPr txBox="1">
            <a:spLocks/>
          </p:cNvSpPr>
          <p:nvPr/>
        </p:nvSpPr>
        <p:spPr>
          <a:xfrm>
            <a:off x="726969" y="4519057"/>
            <a:ext cx="5369032" cy="1421928"/>
          </a:xfrm>
          <a:prstGeom prst="rect">
            <a:avLst/>
          </a:prstGeom>
          <a:noFill/>
        </p:spPr>
        <p:txBody>
          <a:bodyPr lIns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US" sz="48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7200" dirty="0"/>
              <a:t>Questions?</a:t>
            </a:r>
          </a:p>
        </p:txBody>
      </p:sp>
      <p:sp>
        <p:nvSpPr>
          <p:cNvPr id="16" name="Text Placeholder 48">
            <a:extLst>
              <a:ext uri="{FF2B5EF4-FFF2-40B4-BE49-F238E27FC236}">
                <a16:creationId xmlns:a16="http://schemas.microsoft.com/office/drawing/2014/main" id="{CD5AF0BB-9FAE-F614-6D3E-D06B55D7B202}"/>
              </a:ext>
            </a:extLst>
          </p:cNvPr>
          <p:cNvSpPr txBox="1">
            <a:spLocks/>
          </p:cNvSpPr>
          <p:nvPr/>
        </p:nvSpPr>
        <p:spPr>
          <a:xfrm>
            <a:off x="5500688" y="24713"/>
            <a:ext cx="1190625" cy="21544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800" b="0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accent1">
                    <a:lumMod val="90000"/>
                  </a:schemeClr>
                </a:solidFill>
              </a:rPr>
              <a:t>UNCLASSIFIED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EFA28DB0-A683-0ADB-3B62-F6DD6FA03597}"/>
              </a:ext>
            </a:extLst>
          </p:cNvPr>
          <p:cNvSpPr txBox="1">
            <a:spLocks/>
          </p:cNvSpPr>
          <p:nvPr/>
        </p:nvSpPr>
        <p:spPr>
          <a:xfrm>
            <a:off x="5500688" y="6642877"/>
            <a:ext cx="1190625" cy="21544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8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2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1725933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8F00FB65-7822-DB4F-BBE6-2847B8E4822F}"/>
              </a:ext>
            </a:extLst>
          </p:cNvPr>
          <p:cNvSpPr/>
          <p:nvPr/>
        </p:nvSpPr>
        <p:spPr>
          <a:xfrm>
            <a:off x="6691312" y="1419726"/>
            <a:ext cx="4798845" cy="4341452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778266-96E5-78C9-5F05-69D391F77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459" y="5493028"/>
            <a:ext cx="4212822" cy="767210"/>
          </a:xfrm>
        </p:spPr>
        <p:txBody>
          <a:bodyPr anchor="b">
            <a:norm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b="1" dirty="0"/>
              <a:t>Secretary of the Army 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b="1" dirty="0"/>
              <a:t>HON Dan Driscoll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81EA7A-0841-1323-0A9B-58FECD5B5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 NEW ERA OF ARMY INNOVATION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C8F92D-D5CC-C684-07D8-475680CD383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36436" y="1310271"/>
            <a:ext cx="4798845" cy="4247317"/>
          </a:xfrm>
        </p:spPr>
        <p:txBody>
          <a:bodyPr wrap="square" lIns="91440" tIns="91440" bIns="91440">
            <a:spAutoFit/>
          </a:bodyPr>
          <a:lstStyle/>
          <a:p>
            <a:r>
              <a:rPr lang="en-US" sz="2400" b="1" i="1" dirty="0">
                <a:ea typeface="Aptos" panose="020B0004020202020204" pitchFamily="34" charset="0"/>
                <a:cs typeface="Aptos" panose="020B0004020202020204" pitchFamily="34" charset="0"/>
              </a:rPr>
              <a:t>“We are amidst a transformation that transcends all others. It will be measured in months, not years or decades. It will be disruptive, chaotic, and uncomfortable. But every moment we lose mission-focus, we cede ground to our adversaries. Every advance they make increases risk to everything we hold dear.”</a:t>
            </a:r>
            <a:endParaRPr lang="en-US" sz="2400" i="1" dirty="0"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379BF7-CBCE-5E19-9FE6-389F1A119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2386979-62AF-554E-85EF-845783AD7AE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C96FA9-24FA-F08C-747C-77187CE46B8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01691" y="118585"/>
            <a:ext cx="9902170" cy="230832"/>
          </a:xfrm>
        </p:spPr>
        <p:txBody>
          <a:bodyPr>
            <a:spAutoFit/>
          </a:bodyPr>
          <a:lstStyle/>
          <a:p>
            <a:r>
              <a:rPr lang="en-US" dirty="0"/>
              <a:t>PATHWAY FOR INNOVATION &amp; TECHNOLOGY (PIT) OVERVIEW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0928B86-CEEE-70F6-0CAB-A04B7AC4F983}"/>
              </a:ext>
            </a:extLst>
          </p:cNvPr>
          <p:cNvCxnSpPr>
            <a:cxnSpLocks/>
            <a:stCxn id="52" idx="1"/>
            <a:endCxn id="4" idx="3"/>
          </p:cNvCxnSpPr>
          <p:nvPr/>
        </p:nvCxnSpPr>
        <p:spPr>
          <a:xfrm rot="10800000" flipV="1">
            <a:off x="5335282" y="3590451"/>
            <a:ext cx="1356031" cy="228618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16F78E-4E1D-CECD-BCF1-63ACBD1AAD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00688" y="24713"/>
            <a:ext cx="1190625" cy="215444"/>
          </a:xfrm>
        </p:spPr>
        <p:txBody>
          <a:bodyPr/>
          <a:lstStyle/>
          <a:p>
            <a:r>
              <a:rPr lang="en-US" b="0" dirty="0">
                <a:solidFill>
                  <a:schemeClr val="tx2"/>
                </a:solidFill>
              </a:rPr>
              <a:t>UNCLASSIFIED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B6BD580-1791-4BE6-609E-A7210FAF6AB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0688" y="6642877"/>
            <a:ext cx="1190625" cy="215444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UNCLASSIFIED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792F993-334E-1DBB-B99C-0373206262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459584" y="2579153"/>
            <a:ext cx="822960" cy="8229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DF20EA-7663-01AA-19C4-4061FBD8A203}"/>
              </a:ext>
            </a:extLst>
          </p:cNvPr>
          <p:cNvSpPr txBox="1"/>
          <p:nvPr/>
        </p:nvSpPr>
        <p:spPr>
          <a:xfrm>
            <a:off x="8485918" y="2821356"/>
            <a:ext cx="2053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kern="0" dirty="0">
                <a:latin typeface="+mj-lt"/>
              </a:rPr>
              <a:t>An Innovation Partner</a:t>
            </a:r>
            <a:endParaRPr kumimoji="0" lang="en-US" sz="1400" b="1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  <p:pic>
        <p:nvPicPr>
          <p:cNvPr id="11" name="Graphic 10" descr="Court outline">
            <a:extLst>
              <a:ext uri="{FF2B5EF4-FFF2-40B4-BE49-F238E27FC236}">
                <a16:creationId xmlns:a16="http://schemas.microsoft.com/office/drawing/2014/main" id="{79BEB00B-E4BA-FE6A-B311-67C27904C8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459584" y="3618595"/>
            <a:ext cx="822960" cy="8229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35F7EE-30DF-77BD-E048-A44F681407DD}"/>
              </a:ext>
            </a:extLst>
          </p:cNvPr>
          <p:cNvSpPr txBox="1"/>
          <p:nvPr/>
        </p:nvSpPr>
        <p:spPr>
          <a:xfrm>
            <a:off x="8485918" y="3737688"/>
            <a:ext cx="2769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sz="1400" b="1" kern="0" dirty="0"/>
              <a:t>A Provider of Public Capital</a:t>
            </a:r>
          </a:p>
          <a:p>
            <a:pPr lvl="0" defTabSz="457200">
              <a:defRPr/>
            </a:pPr>
            <a:r>
              <a:rPr lang="en-US" sz="1400" b="1" kern="0" dirty="0"/>
              <a:t>To Buy-Down Technical Risk</a:t>
            </a:r>
          </a:p>
        </p:txBody>
      </p:sp>
      <p:pic>
        <p:nvPicPr>
          <p:cNvPr id="13" name="Graphic 12" descr="Upward trend outline">
            <a:extLst>
              <a:ext uri="{FF2B5EF4-FFF2-40B4-BE49-F238E27FC236}">
                <a16:creationId xmlns:a16="http://schemas.microsoft.com/office/drawing/2014/main" id="{A9D843E6-5F39-41FA-4F8E-58523D6A89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459584" y="4670068"/>
            <a:ext cx="822960" cy="8229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F478B3B-7AD7-DDE9-B52F-AEABED09EB54}"/>
              </a:ext>
            </a:extLst>
          </p:cNvPr>
          <p:cNvSpPr txBox="1"/>
          <p:nvPr/>
        </p:nvSpPr>
        <p:spPr>
          <a:xfrm>
            <a:off x="8485918" y="4912271"/>
            <a:ext cx="16482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/>
            </a:pPr>
            <a:r>
              <a:rPr lang="en-US" sz="1400" b="1" kern="0" dirty="0"/>
              <a:t>A Scalable Buyer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EC5EEE-B8EB-961D-39BF-58386DFEDC51}"/>
              </a:ext>
            </a:extLst>
          </p:cNvPr>
          <p:cNvSpPr txBox="1"/>
          <p:nvPr/>
        </p:nvSpPr>
        <p:spPr>
          <a:xfrm>
            <a:off x="7138005" y="1788532"/>
            <a:ext cx="4116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The Army is a warfighter and </a:t>
            </a:r>
            <a:r>
              <a:rPr lang="en-US" b="1" kern="0" dirty="0">
                <a:latin typeface="+mj-lt"/>
              </a:rPr>
              <a:t>innovation engine that engages as: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71B18B-8817-E1B5-F2B3-0DFE6BDD44DC}"/>
              </a:ext>
            </a:extLst>
          </p:cNvPr>
          <p:cNvCxnSpPr/>
          <p:nvPr/>
        </p:nvCxnSpPr>
        <p:spPr>
          <a:xfrm>
            <a:off x="7138005" y="3477128"/>
            <a:ext cx="388292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0E6BD8D-5FEE-9050-BEA1-E4E4BB1B356B}"/>
              </a:ext>
            </a:extLst>
          </p:cNvPr>
          <p:cNvCxnSpPr/>
          <p:nvPr/>
        </p:nvCxnSpPr>
        <p:spPr>
          <a:xfrm>
            <a:off x="7138005" y="4535908"/>
            <a:ext cx="388292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71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846C0-487D-F957-028C-925D9532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1A4622-D6AC-907E-4D08-034AE25D3147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01691" y="1753482"/>
            <a:ext cx="11880528" cy="276999"/>
          </a:xfr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1F20"/>
                </a:solidFill>
                <a:latin typeface="Arial" panose="020B0604020202020204"/>
                <a:ea typeface="Aptos" panose="020B0004020202020204" pitchFamily="34" charset="0"/>
                <a:cs typeface="Aptos" panose="020B0004020202020204" pitchFamily="34" charset="0"/>
              </a:rPr>
              <a:t>Under the new PAE model (as of Nov 7, 2025), the PIT serves as the </a:t>
            </a:r>
            <a:r>
              <a:rPr lang="en-US" b="1" dirty="0">
                <a:solidFill>
                  <a:srgbClr val="221F20"/>
                </a:solidFill>
                <a:latin typeface="Arial" panose="020B0604020202020204"/>
                <a:ea typeface="Aptos" panose="020B0004020202020204" pitchFamily="34" charset="0"/>
                <a:cs typeface="Aptos" panose="020B0004020202020204" pitchFamily="34" charset="0"/>
              </a:rPr>
              <a:t>Army’s mechanism to integrate innovation </a:t>
            </a:r>
            <a:r>
              <a:rPr lang="en-US" dirty="0">
                <a:solidFill>
                  <a:srgbClr val="221F20"/>
                </a:solidFill>
                <a:latin typeface="Arial" panose="020B0604020202020204"/>
                <a:ea typeface="Aptos" panose="020B0004020202020204" pitchFamily="34" charset="0"/>
                <a:cs typeface="Aptos" panose="020B0004020202020204" pitchFamily="34" charset="0"/>
              </a:rPr>
              <a:t>into </a:t>
            </a:r>
            <a:r>
              <a:rPr lang="en-US" b="1" dirty="0">
                <a:solidFill>
                  <a:srgbClr val="221F20"/>
                </a:solidFill>
                <a:latin typeface="Arial" panose="020B0604020202020204"/>
                <a:ea typeface="Aptos" panose="020B0004020202020204" pitchFamily="34" charset="0"/>
                <a:cs typeface="Aptos" panose="020B0004020202020204" pitchFamily="34" charset="0"/>
              </a:rPr>
              <a:t>capability development </a:t>
            </a:r>
            <a:r>
              <a:rPr lang="en-US" dirty="0">
                <a:solidFill>
                  <a:srgbClr val="221F20"/>
                </a:solidFill>
                <a:latin typeface="Arial" panose="020B0604020202020204"/>
                <a:ea typeface="Aptos" panose="020B0004020202020204" pitchFamily="34" charset="0"/>
                <a:cs typeface="Aptos" panose="020B0004020202020204" pitchFamily="34" charset="0"/>
              </a:rPr>
              <a:t>and </a:t>
            </a:r>
            <a:r>
              <a:rPr lang="en-US" b="1" dirty="0">
                <a:solidFill>
                  <a:srgbClr val="221F20"/>
                </a:solidFill>
                <a:latin typeface="Arial" panose="020B0604020202020204"/>
                <a:ea typeface="Aptos" panose="020B0004020202020204" pitchFamily="34" charset="0"/>
                <a:cs typeface="Aptos" panose="020B0004020202020204" pitchFamily="34" charset="0"/>
              </a:rPr>
              <a:t>acquisition execution.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BD7DB1-3617-313C-CD8A-D7A42ABB6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Aptos" panose="020B0004020202020204" pitchFamily="34" charset="0"/>
                <a:cs typeface="Aptos" panose="020B0004020202020204" pitchFamily="34" charset="0"/>
              </a:rPr>
              <a:t>PATHWAY FOR INNOVATION AND TECHNOLOGY (PIT)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C9ED47-7C1C-9083-E090-9CB2336BE3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01692" y="1082790"/>
            <a:ext cx="11083929" cy="540553"/>
          </a:xfrm>
        </p:spPr>
        <p:txBody>
          <a:bodyPr>
            <a:noAutofit/>
          </a:bodyPr>
          <a:lstStyle/>
          <a:p>
            <a:r>
              <a:rPr lang="en-US" b="1" dirty="0"/>
              <a:t>The PIT embeds acquisition professionals with warfighters to provide resources and authorities to convert tech to lethal capability AT-SPEED and SCALE.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ED0B67-555C-AEDF-2E01-65E0B81950A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00688" y="24713"/>
            <a:ext cx="1190625" cy="215444"/>
          </a:xfrm>
        </p:spPr>
        <p:txBody>
          <a:bodyPr/>
          <a:lstStyle/>
          <a:p>
            <a:r>
              <a:rPr lang="en-US" b="0" dirty="0">
                <a:solidFill>
                  <a:schemeClr val="tx2"/>
                </a:solidFill>
              </a:rPr>
              <a:t>UNCLASSIFIED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D8726-D955-630B-DD88-15E7A4270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2386979-62AF-554E-85EF-845783AD7AED}" type="slidenum">
              <a:rPr lang="en-US" smtClean="0"/>
              <a:pPr/>
              <a:t>3</a:t>
            </a:fld>
            <a:endParaRPr lang="en-US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90A316-916A-D806-D82B-07210E117BC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0688" y="6642877"/>
            <a:ext cx="1190625" cy="215444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UNCLASSIFIED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269073-608E-E568-CC9C-B6B39E106EC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01691" y="118585"/>
            <a:ext cx="4676858" cy="230832"/>
          </a:xfrm>
        </p:spPr>
        <p:txBody>
          <a:bodyPr wrap="none">
            <a:spAutoFit/>
          </a:bodyPr>
          <a:lstStyle/>
          <a:p>
            <a:r>
              <a:rPr lang="en-US" dirty="0"/>
              <a:t>PATHWAY FOR INNOVATION &amp; TECHNOLOGY (PIT) OVERVIEW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850F43-745B-543C-AE44-D7F332BDB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6188"/>
            <a:ext cx="12192000" cy="488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79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191096-C12E-7A56-2632-B7FB228BF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PIT PRIORITIES</a:t>
            </a:r>
          </a:p>
        </p:txBody>
      </p: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D8B40E26-E68D-0A29-FF44-42D6DC9261E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00688" y="24713"/>
            <a:ext cx="1190625" cy="215444"/>
          </a:xfrm>
        </p:spPr>
        <p:txBody>
          <a:bodyPr/>
          <a:lstStyle/>
          <a:p>
            <a:r>
              <a:rPr lang="en-US" b="0" dirty="0">
                <a:solidFill>
                  <a:schemeClr val="tx2"/>
                </a:solidFill>
              </a:rPr>
              <a:t>UNCLASSIFIED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B7545-F30E-414B-6364-137DC29ED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2386979-62AF-554E-85EF-845783AD7AED}" type="slidenum">
              <a:rPr lang="en-US" smtClean="0"/>
              <a:pPr/>
              <a:t>4</a:t>
            </a:fld>
            <a:endParaRPr lang="en-US" b="1" dirty="0"/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8A3D6657-85D8-C7CC-BF77-7F2E24DA851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UNCLASSIFIED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69E48F8E-D628-6EBF-0DC8-72B221802F6B}"/>
              </a:ext>
            </a:extLst>
          </p:cNvPr>
          <p:cNvSpPr>
            <a:spLocks noGrp="1"/>
          </p:cNvSpPr>
          <p:nvPr>
            <p:ph sz="quarter" idx="27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rgbClr val="F1F1F1">
                    <a:lumMod val="50000"/>
                  </a:srgbClr>
                </a:solidFill>
              </a:rPr>
              <a:t>PATHWAY FOR INNOVATION &amp; TECHNOLOGY (PIT) OVERVIEW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850AF99-3A99-6FA2-D65F-174301B788F5}"/>
              </a:ext>
            </a:extLst>
          </p:cNvPr>
          <p:cNvGrpSpPr/>
          <p:nvPr/>
        </p:nvGrpSpPr>
        <p:grpSpPr>
          <a:xfrm>
            <a:off x="1503576" y="1144910"/>
            <a:ext cx="9196537" cy="5137314"/>
            <a:chOff x="1503577" y="1698465"/>
            <a:chExt cx="9196537" cy="5137314"/>
          </a:xfrm>
        </p:grpSpPr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id="{230F63EA-B05F-4F8C-366F-E0E6F663B13A}"/>
                </a:ext>
              </a:extLst>
            </p:cNvPr>
            <p:cNvSpPr/>
            <p:nvPr/>
          </p:nvSpPr>
          <p:spPr>
            <a:xfrm>
              <a:off x="1503577" y="1698465"/>
              <a:ext cx="2225384" cy="5137314"/>
            </a:xfrm>
            <a:prstGeom prst="roundRect">
              <a:avLst>
                <a:gd name="adj" fmla="val 1189"/>
              </a:avLst>
            </a:prstGeom>
            <a:solidFill>
              <a:schemeClr val="tx2"/>
            </a:solidFill>
            <a:ln w="12700">
              <a:solidFill>
                <a:schemeClr val="accent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9A994255-BB96-BE7F-60E3-2591E8559C88}"/>
                </a:ext>
              </a:extLst>
            </p:cNvPr>
            <p:cNvSpPr/>
            <p:nvPr/>
          </p:nvSpPr>
          <p:spPr>
            <a:xfrm>
              <a:off x="8440738" y="1698465"/>
              <a:ext cx="2225384" cy="5137312"/>
            </a:xfrm>
            <a:prstGeom prst="roundRect">
              <a:avLst>
                <a:gd name="adj" fmla="val 1186"/>
              </a:avLst>
            </a:prstGeom>
            <a:solidFill>
              <a:schemeClr val="tx1"/>
            </a:solidFill>
            <a:ln w="12700">
              <a:solidFill>
                <a:schemeClr val="accent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FDA1BBB-229C-4228-7BC7-6F46A8238730}"/>
                </a:ext>
              </a:extLst>
            </p:cNvPr>
            <p:cNvSpPr/>
            <p:nvPr/>
          </p:nvSpPr>
          <p:spPr>
            <a:xfrm>
              <a:off x="3815964" y="1698465"/>
              <a:ext cx="2225384" cy="5137313"/>
            </a:xfrm>
            <a:prstGeom prst="roundRect">
              <a:avLst>
                <a:gd name="adj" fmla="val 1185"/>
              </a:avLst>
            </a:prstGeom>
            <a:solidFill>
              <a:schemeClr val="tx1"/>
            </a:solidFill>
            <a:ln w="12700">
              <a:solidFill>
                <a:schemeClr val="accent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C6ED0ABB-303D-4549-8C34-DEAC30C61696}"/>
                </a:ext>
              </a:extLst>
            </p:cNvPr>
            <p:cNvSpPr/>
            <p:nvPr/>
          </p:nvSpPr>
          <p:spPr>
            <a:xfrm>
              <a:off x="6128351" y="1698466"/>
              <a:ext cx="2225384" cy="5137312"/>
            </a:xfrm>
            <a:prstGeom prst="roundRect">
              <a:avLst>
                <a:gd name="adj" fmla="val 1356"/>
              </a:avLst>
            </a:prstGeom>
            <a:solidFill>
              <a:schemeClr val="tx1"/>
            </a:solidFill>
            <a:ln w="12700">
              <a:solidFill>
                <a:schemeClr val="accent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2A0F9FF-DE29-39F4-F771-607F920B6486}"/>
                </a:ext>
              </a:extLst>
            </p:cNvPr>
            <p:cNvSpPr txBox="1"/>
            <p:nvPr/>
          </p:nvSpPr>
          <p:spPr>
            <a:xfrm>
              <a:off x="1666055" y="2878549"/>
              <a:ext cx="2103148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Autonomous Breaching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747D48-8FED-9BE9-80E8-22BB2ADE1E8D}"/>
                </a:ext>
              </a:extLst>
            </p:cNvPr>
            <p:cNvSpPr txBox="1"/>
            <p:nvPr/>
          </p:nvSpPr>
          <p:spPr>
            <a:xfrm>
              <a:off x="3949396" y="2976680"/>
              <a:ext cx="1782989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Tactical Logistics</a:t>
              </a: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D4A112B-E7D4-418D-7318-4954C8DD4126}"/>
                </a:ext>
              </a:extLst>
            </p:cNvPr>
            <p:cNvSpPr txBox="1"/>
            <p:nvPr/>
          </p:nvSpPr>
          <p:spPr>
            <a:xfrm>
              <a:off x="6242318" y="2938011"/>
              <a:ext cx="1958970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Expeditionary Power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0918A01-BE44-0E23-97C9-0648FD543FD7}"/>
                </a:ext>
              </a:extLst>
            </p:cNvPr>
            <p:cNvSpPr txBox="1"/>
            <p:nvPr/>
          </p:nvSpPr>
          <p:spPr>
            <a:xfrm>
              <a:off x="8534260" y="2938011"/>
              <a:ext cx="1798890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Arctic Operations</a:t>
              </a:r>
            </a:p>
          </p:txBody>
        </p:sp>
        <p:pic>
          <p:nvPicPr>
            <p:cNvPr id="15" name="Picture 14" descr="Shape&#10;&#10;AI-generated content may be incorrect.">
              <a:extLst>
                <a:ext uri="{FF2B5EF4-FFF2-40B4-BE49-F238E27FC236}">
                  <a16:creationId xmlns:a16="http://schemas.microsoft.com/office/drawing/2014/main" id="{5C7E0D1D-D0B5-F165-8B35-50AE2F940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5346" y="2016556"/>
              <a:ext cx="685055" cy="741045"/>
            </a:xfrm>
            <a:prstGeom prst="rect">
              <a:avLst/>
            </a:prstGeom>
            <a:ln>
              <a:noFill/>
            </a:ln>
            <a:effectLst>
              <a:glow rad="12700">
                <a:srgbClr val="FFC000">
                  <a:alpha val="37000"/>
                </a:srgbClr>
              </a:glow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2F0AD9-B985-A3D5-7AC3-036C3CCA497B}"/>
                </a:ext>
              </a:extLst>
            </p:cNvPr>
            <p:cNvSpPr txBox="1"/>
            <p:nvPr/>
          </p:nvSpPr>
          <p:spPr>
            <a:xfrm>
              <a:off x="1577416" y="3442542"/>
              <a:ext cx="2102843" cy="32393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173038" marR="0" lvl="0" indent="-1730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Control vehicles with armored systems </a:t>
              </a:r>
            </a:p>
            <a:p>
              <a:pPr marL="173038" marR="0" lvl="0" indent="-1730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Sustain air and ground obscuration for mission duration </a:t>
              </a:r>
            </a:p>
            <a:p>
              <a:pPr marL="173038" marR="0" lvl="0" indent="-1730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Enable integrated networks to streamline breaching operations </a:t>
              </a:r>
            </a:p>
            <a:p>
              <a:pPr marL="173038" marR="0" lvl="0" indent="-1730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Deliver munitions autonomously </a:t>
              </a:r>
            </a:p>
            <a:p>
              <a:pPr marL="173038" marR="0" lvl="0" indent="-1730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Equip mounted volcano capabilities to operational units </a:t>
              </a:r>
            </a:p>
            <a:p>
              <a:pPr marL="173038" marR="0" lvl="0" indent="-1730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Accelerate protected lane proofing and marking processes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614747-98C7-6926-B75B-51BC7B9938C0}"/>
                </a:ext>
              </a:extLst>
            </p:cNvPr>
            <p:cNvSpPr txBox="1"/>
            <p:nvPr/>
          </p:nvSpPr>
          <p:spPr>
            <a:xfrm>
              <a:off x="3891439" y="3424935"/>
              <a:ext cx="2127942" cy="24622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Automate distant resupply and minimize Soldier exposure 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Empower brigade level logistics system modernization 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Deploy unmanned casualty evacuation platforms 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Deliver autonomous resupply capabilities for distributed operations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E8AD4D-2F55-3F7B-9515-C287C2587B7F}"/>
                </a:ext>
              </a:extLst>
            </p:cNvPr>
            <p:cNvSpPr txBox="1"/>
            <p:nvPr/>
          </p:nvSpPr>
          <p:spPr>
            <a:xfrm>
              <a:off x="6203523" y="3483352"/>
              <a:ext cx="2127912" cy="2831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Mobile Brigade Combat Teams (MBCT) independently 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Design scalable energy distribution networks without lift heavy solutions 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Lower the physical and auditory signature while reducing reliance on fuel resupply 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Standardize energy forecasting tools across units and echelons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D25237B-838D-B05B-AF34-CED7A0E51EDB}"/>
                </a:ext>
              </a:extLst>
            </p:cNvPr>
            <p:cNvSpPr txBox="1"/>
            <p:nvPr/>
          </p:nvSpPr>
          <p:spPr>
            <a:xfrm>
              <a:off x="8526703" y="3509001"/>
              <a:ext cx="2173411" cy="24365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Develop lightweight systems to enable over snow mobility for fire support 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Equip MBCTs with the ability to recover air dropped supplies autonomously 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System Font Regular"/>
                <a:buChar char="▸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Provide solutions for hot food, potable water creation, and mobile arctic sustainment systems </a:t>
              </a:r>
            </a:p>
          </p:txBody>
        </p:sp>
        <p:pic>
          <p:nvPicPr>
            <p:cNvPr id="20" name="Picture 10">
              <a:extLst>
                <a:ext uri="{FF2B5EF4-FFF2-40B4-BE49-F238E27FC236}">
                  <a16:creationId xmlns:a16="http://schemas.microsoft.com/office/drawing/2014/main" id="{1AEEAD18-4A37-DE7A-10AB-CB413756E6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949396" y="2012243"/>
              <a:ext cx="740664" cy="740664"/>
            </a:xfrm>
            <a:prstGeom prst="rect">
              <a:avLst/>
            </a:prstGeom>
            <a:noFill/>
            <a:ln>
              <a:noFill/>
            </a:ln>
            <a:effectLst>
              <a:glow rad="12700">
                <a:srgbClr val="FFC000">
                  <a:alpha val="35000"/>
                </a:srgb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7B60395A-85C9-2374-5B0E-069E6AD4CE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3264" y="1420301"/>
            <a:ext cx="859365" cy="7790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05A5BB0-A761-6CC8-A1E8-3F706ED84A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1200" y1="19811" x2="71200" y2="22642"/>
                        <a14:foregroundMark x1="56000" y1="37736" x2="72800" y2="40566"/>
                        <a14:foregroundMark x1="56000" y1="61321" x2="84000" y2="61321"/>
                        <a14:foregroundMark x1="32000" y1="43396" x2="36000" y2="76415"/>
                        <a14:foregroundMark x1="53600" y1="50000" x2="74400" y2="518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15012" y="1420301"/>
            <a:ext cx="918692" cy="77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6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213B71D-93DF-695E-9A2A-AECD5B898016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7422499" y="1852393"/>
            <a:ext cx="4310868" cy="258532"/>
          </a:xfrm>
        </p:spPr>
        <p:txBody>
          <a:bodyPr wrap="square" lIns="91440">
            <a:spAutoFit/>
          </a:bodyPr>
          <a:lstStyle/>
          <a:p>
            <a:pPr lvl="0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sz="1200" dirty="0">
                <a:ea typeface="Inter" panose="02000503000000020004" pitchFamily="2" charset="0"/>
              </a:rPr>
              <a:t>What the Army needs, how it needs it, and when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6629E-C646-EA5A-6716-3B7951A20DE2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201692" y="1753482"/>
            <a:ext cx="3877013" cy="954107"/>
          </a:xfrm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sz="1400" dirty="0"/>
              <a:t>Accelerate the transition of innovative capabilities to the field by connecting programs, scaling impact, and reshaping acquisition through a unified, Soldier-centric approach.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B2690D-1C8D-9B96-C779-FDD76769E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</p:spPr>
        <p:txBody>
          <a:bodyPr/>
          <a:lstStyle/>
          <a:p>
            <a:r>
              <a:rPr lang="en-US" dirty="0"/>
              <a:t>ARMY FUZE OVERVIEW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5BEBD6-9506-01D2-D21B-B77C5E4D7D4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201692" y="1223233"/>
            <a:ext cx="1046120" cy="400110"/>
          </a:xfrm>
        </p:spPr>
        <p:txBody>
          <a:bodyPr wrap="none" anchor="b">
            <a:spAutoFit/>
          </a:bodyPr>
          <a:lstStyle/>
          <a:p>
            <a:r>
              <a:rPr lang="en-US" sz="2000" b="1" noProof="1"/>
              <a:t>Mission</a:t>
            </a:r>
            <a:endParaRPr lang="en-US" sz="2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1666FB-D1F2-B175-B141-CED11DAE8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2386979-62AF-554E-85EF-845783AD7AED}" type="slidenum">
              <a:rPr lang="en-US" smtClean="0"/>
              <a:pPr/>
              <a:t>5</a:t>
            </a:fld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A657322-E044-9387-FC36-554A0315E7E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01691" y="118585"/>
            <a:ext cx="9902170" cy="230832"/>
          </a:xfrm>
        </p:spPr>
        <p:txBody>
          <a:bodyPr>
            <a:spAutoFit/>
          </a:bodyPr>
          <a:lstStyle/>
          <a:p>
            <a:r>
              <a:rPr lang="en-US" dirty="0"/>
              <a:t>ARMY FUZE PORTFOLIO OVERVIEW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5F1FAF9-282A-93E1-9642-E7F2E318E805}"/>
              </a:ext>
            </a:extLst>
          </p:cNvPr>
          <p:cNvSpPr txBox="1">
            <a:spLocks/>
          </p:cNvSpPr>
          <p:nvPr/>
        </p:nvSpPr>
        <p:spPr>
          <a:xfrm>
            <a:off x="201692" y="3570251"/>
            <a:ext cx="3877013" cy="1169551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indent="0">
              <a:spcBef>
                <a:spcPts val="1000"/>
              </a:spcBef>
              <a:buNone/>
              <a:defRPr/>
            </a:pPr>
            <a:r>
              <a:rPr lang="en-US" sz="1400" dirty="0">
                <a:ea typeface="Inter" panose="02000503000000020004" pitchFamily="2" charset="0"/>
              </a:rPr>
              <a:t>Unify Army </a:t>
            </a:r>
            <a:r>
              <a:rPr lang="en-US" sz="1400" dirty="0" err="1">
                <a:ea typeface="Inter" panose="02000503000000020004" pitchFamily="2" charset="0"/>
              </a:rPr>
              <a:t>xTech</a:t>
            </a:r>
            <a:r>
              <a:rPr lang="en-US" sz="1400" dirty="0">
                <a:ea typeface="Inter" panose="02000503000000020004" pitchFamily="2" charset="0"/>
              </a:rPr>
              <a:t>, SBIR|STTR, TMI, and ManTech into an integrated enterprise to identify emerging solutions, invest non-dilutive capital, and advance technologies with mission value and commercial scalability.</a:t>
            </a:r>
            <a:endParaRPr lang="en-US" sz="1400" b="1" dirty="0">
              <a:ea typeface="Inter" panose="02000503000000020004" pitchFamily="2" charset="0"/>
            </a:endParaRP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650AC70E-D17E-39A8-38BB-42FC66F76E8F}"/>
              </a:ext>
            </a:extLst>
          </p:cNvPr>
          <p:cNvSpPr txBox="1">
            <a:spLocks/>
          </p:cNvSpPr>
          <p:nvPr/>
        </p:nvSpPr>
        <p:spPr>
          <a:xfrm>
            <a:off x="201692" y="3040002"/>
            <a:ext cx="1583319" cy="400110"/>
          </a:xfrm>
          <a:prstGeom prst="rect">
            <a:avLst/>
          </a:prstGeom>
          <a:noFill/>
        </p:spPr>
        <p:txBody>
          <a:bodyPr wrap="none" l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noProof="1"/>
              <a:t>What We Do</a:t>
            </a:r>
            <a:endParaRPr lang="en-US" sz="2000" dirty="0"/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F0BA199B-D033-C7F5-1F4F-C62B84BB1090}"/>
              </a:ext>
            </a:extLst>
          </p:cNvPr>
          <p:cNvSpPr>
            <a:spLocks/>
          </p:cNvSpPr>
          <p:nvPr/>
        </p:nvSpPr>
        <p:spPr bwMode="auto">
          <a:xfrm>
            <a:off x="4479925" y="1298423"/>
            <a:ext cx="1616075" cy="1379538"/>
          </a:xfrm>
          <a:custGeom>
            <a:avLst/>
            <a:gdLst>
              <a:gd name="T0" fmla="*/ 0 w 8480"/>
              <a:gd name="T1" fmla="*/ 0 h 7244"/>
              <a:gd name="T2" fmla="*/ 8480 w 8480"/>
              <a:gd name="T3" fmla="*/ 3513 h 7244"/>
              <a:gd name="T4" fmla="*/ 4749 w 8480"/>
              <a:gd name="T5" fmla="*/ 7244 h 7244"/>
              <a:gd name="T6" fmla="*/ 0 w 8480"/>
              <a:gd name="T7" fmla="*/ 5277 h 7244"/>
              <a:gd name="T8" fmla="*/ 0 w 8480"/>
              <a:gd name="T9" fmla="*/ 0 h 7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80" h="7244">
                <a:moveTo>
                  <a:pt x="0" y="0"/>
                </a:moveTo>
                <a:cubicBezTo>
                  <a:pt x="3181" y="0"/>
                  <a:pt x="6231" y="1264"/>
                  <a:pt x="8480" y="3513"/>
                </a:cubicBezTo>
                <a:lnTo>
                  <a:pt x="4749" y="7244"/>
                </a:lnTo>
                <a:cubicBezTo>
                  <a:pt x="3490" y="5984"/>
                  <a:pt x="1782" y="5277"/>
                  <a:pt x="0" y="527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id="{6DBD4ED6-22B0-F95C-E5C4-23FDA23D8C84}"/>
              </a:ext>
            </a:extLst>
          </p:cNvPr>
          <p:cNvSpPr>
            <a:spLocks/>
          </p:cNvSpPr>
          <p:nvPr/>
        </p:nvSpPr>
        <p:spPr bwMode="auto">
          <a:xfrm>
            <a:off x="5384800" y="1968348"/>
            <a:ext cx="1379538" cy="1614488"/>
          </a:xfrm>
          <a:custGeom>
            <a:avLst/>
            <a:gdLst>
              <a:gd name="T0" fmla="*/ 3731 w 7244"/>
              <a:gd name="T1" fmla="*/ 0 h 8479"/>
              <a:gd name="T2" fmla="*/ 7244 w 7244"/>
              <a:gd name="T3" fmla="*/ 8479 h 8479"/>
              <a:gd name="T4" fmla="*/ 1967 w 7244"/>
              <a:gd name="T5" fmla="*/ 8479 h 8479"/>
              <a:gd name="T6" fmla="*/ 0 w 7244"/>
              <a:gd name="T7" fmla="*/ 3731 h 8479"/>
              <a:gd name="T8" fmla="*/ 3731 w 7244"/>
              <a:gd name="T9" fmla="*/ 0 h 8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244" h="8479">
                <a:moveTo>
                  <a:pt x="3731" y="0"/>
                </a:moveTo>
                <a:cubicBezTo>
                  <a:pt x="5980" y="2249"/>
                  <a:pt x="7244" y="5299"/>
                  <a:pt x="7244" y="8479"/>
                </a:cubicBezTo>
                <a:lnTo>
                  <a:pt x="1967" y="8479"/>
                </a:lnTo>
                <a:cubicBezTo>
                  <a:pt x="1967" y="6698"/>
                  <a:pt x="1260" y="4990"/>
                  <a:pt x="0" y="3731"/>
                </a:cubicBezTo>
                <a:lnTo>
                  <a:pt x="3731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93E54FB8-A300-BD9F-1880-FF4AC479A42F}"/>
              </a:ext>
            </a:extLst>
          </p:cNvPr>
          <p:cNvSpPr>
            <a:spLocks/>
          </p:cNvSpPr>
          <p:nvPr/>
        </p:nvSpPr>
        <p:spPr bwMode="auto">
          <a:xfrm>
            <a:off x="5384800" y="3582836"/>
            <a:ext cx="1379538" cy="1616075"/>
          </a:xfrm>
          <a:custGeom>
            <a:avLst/>
            <a:gdLst>
              <a:gd name="T0" fmla="*/ 7244 w 7244"/>
              <a:gd name="T1" fmla="*/ 0 h 8480"/>
              <a:gd name="T2" fmla="*/ 3731 w 7244"/>
              <a:gd name="T3" fmla="*/ 8480 h 8480"/>
              <a:gd name="T4" fmla="*/ 0 w 7244"/>
              <a:gd name="T5" fmla="*/ 4749 h 8480"/>
              <a:gd name="T6" fmla="*/ 1967 w 7244"/>
              <a:gd name="T7" fmla="*/ 0 h 8480"/>
              <a:gd name="T8" fmla="*/ 7244 w 7244"/>
              <a:gd name="T9" fmla="*/ 0 h 8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244" h="8480">
                <a:moveTo>
                  <a:pt x="7244" y="0"/>
                </a:moveTo>
                <a:cubicBezTo>
                  <a:pt x="7244" y="3181"/>
                  <a:pt x="5980" y="6231"/>
                  <a:pt x="3731" y="8480"/>
                </a:cubicBezTo>
                <a:lnTo>
                  <a:pt x="0" y="4749"/>
                </a:lnTo>
                <a:cubicBezTo>
                  <a:pt x="1260" y="3490"/>
                  <a:pt x="1967" y="1781"/>
                  <a:pt x="1967" y="0"/>
                </a:cubicBezTo>
                <a:lnTo>
                  <a:pt x="7244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C8CFFBEE-BA21-E1CC-06AA-E52C27C21CEC}"/>
              </a:ext>
            </a:extLst>
          </p:cNvPr>
          <p:cNvSpPr>
            <a:spLocks/>
          </p:cNvSpPr>
          <p:nvPr/>
        </p:nvSpPr>
        <p:spPr bwMode="auto">
          <a:xfrm>
            <a:off x="4479925" y="4487711"/>
            <a:ext cx="1616075" cy="1381125"/>
          </a:xfrm>
          <a:custGeom>
            <a:avLst/>
            <a:gdLst>
              <a:gd name="T0" fmla="*/ 8480 w 8480"/>
              <a:gd name="T1" fmla="*/ 3731 h 7244"/>
              <a:gd name="T2" fmla="*/ 0 w 8480"/>
              <a:gd name="T3" fmla="*/ 7244 h 7244"/>
              <a:gd name="T4" fmla="*/ 0 w 8480"/>
              <a:gd name="T5" fmla="*/ 1967 h 7244"/>
              <a:gd name="T6" fmla="*/ 4749 w 8480"/>
              <a:gd name="T7" fmla="*/ 0 h 7244"/>
              <a:gd name="T8" fmla="*/ 8480 w 8480"/>
              <a:gd name="T9" fmla="*/ 3731 h 7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80" h="7244">
                <a:moveTo>
                  <a:pt x="8480" y="3731"/>
                </a:moveTo>
                <a:cubicBezTo>
                  <a:pt x="6231" y="5980"/>
                  <a:pt x="3181" y="7244"/>
                  <a:pt x="0" y="7244"/>
                </a:cubicBezTo>
                <a:lnTo>
                  <a:pt x="0" y="1967"/>
                </a:lnTo>
                <a:cubicBezTo>
                  <a:pt x="1782" y="1967"/>
                  <a:pt x="3490" y="1259"/>
                  <a:pt x="4749" y="0"/>
                </a:cubicBezTo>
                <a:lnTo>
                  <a:pt x="8480" y="3731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" name="Graphic 21" descr="Chat bubble outline">
            <a:extLst>
              <a:ext uri="{FF2B5EF4-FFF2-40B4-BE49-F238E27FC236}">
                <a16:creationId xmlns:a16="http://schemas.microsoft.com/office/drawing/2014/main" id="{D89D50BA-5531-CD1F-67CE-9F7CE7D1B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48637" y="4922384"/>
            <a:ext cx="676971" cy="676971"/>
          </a:xfrm>
          <a:prstGeom prst="rect">
            <a:avLst/>
          </a:prstGeom>
        </p:spPr>
      </p:pic>
      <p:pic>
        <p:nvPicPr>
          <p:cNvPr id="23" name="Graphic 22" descr="Zoom in outline">
            <a:extLst>
              <a:ext uri="{FF2B5EF4-FFF2-40B4-BE49-F238E27FC236}">
                <a16:creationId xmlns:a16="http://schemas.microsoft.com/office/drawing/2014/main" id="{08DF085E-E152-DD89-1A8F-324BAE056F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2179" y="1558460"/>
            <a:ext cx="676971" cy="676971"/>
          </a:xfrm>
          <a:prstGeom prst="rect">
            <a:avLst/>
          </a:prstGeom>
        </p:spPr>
      </p:pic>
      <p:pic>
        <p:nvPicPr>
          <p:cNvPr id="24" name="Graphic 23" descr="Flying Money outline">
            <a:extLst>
              <a:ext uri="{FF2B5EF4-FFF2-40B4-BE49-F238E27FC236}">
                <a16:creationId xmlns:a16="http://schemas.microsoft.com/office/drawing/2014/main" id="{B0586430-6140-7F8A-788D-73EE957498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54567" y="2586066"/>
            <a:ext cx="748660" cy="748660"/>
          </a:xfrm>
          <a:prstGeom prst="rect">
            <a:avLst/>
          </a:prstGeom>
        </p:spPr>
      </p:pic>
      <p:pic>
        <p:nvPicPr>
          <p:cNvPr id="25" name="Content Placeholder 106" descr="Shield Tick outline">
            <a:extLst>
              <a:ext uri="{FF2B5EF4-FFF2-40B4-BE49-F238E27FC236}">
                <a16:creationId xmlns:a16="http://schemas.microsoft.com/office/drawing/2014/main" id="{BCF6E65C-9F0E-5FD7-EB77-36317FD3E0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54567" y="3914786"/>
            <a:ext cx="690949" cy="690949"/>
          </a:xfrm>
          <a:prstGeom prst="rect">
            <a:avLst/>
          </a:prstGeom>
        </p:spPr>
      </p:pic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EC50AF82-51B0-1CA3-6FC1-CD24389ED84E}"/>
              </a:ext>
            </a:extLst>
          </p:cNvPr>
          <p:cNvSpPr txBox="1">
            <a:spLocks/>
          </p:cNvSpPr>
          <p:nvPr/>
        </p:nvSpPr>
        <p:spPr>
          <a:xfrm>
            <a:off x="7422499" y="1445548"/>
            <a:ext cx="2932403" cy="400110"/>
          </a:xfrm>
          <a:prstGeom prst="rect">
            <a:avLst/>
          </a:prstGeom>
          <a:noFill/>
        </p:spPr>
        <p:txBody>
          <a:bodyPr wrap="square" lIns="9144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noProof="1">
                <a:solidFill>
                  <a:schemeClr val="accent3">
                    <a:lumMod val="75000"/>
                  </a:schemeClr>
                </a:solidFill>
              </a:rPr>
              <a:t>Clear Demand Signals</a:t>
            </a: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BF3250EC-8D27-7599-B3B7-9034C37DE75D}"/>
              </a:ext>
            </a:extLst>
          </p:cNvPr>
          <p:cNvSpPr txBox="1">
            <a:spLocks/>
          </p:cNvSpPr>
          <p:nvPr/>
        </p:nvSpPr>
        <p:spPr>
          <a:xfrm>
            <a:off x="7422499" y="2931343"/>
            <a:ext cx="4310869" cy="258532"/>
          </a:xfrm>
          <a:prstGeom prst="rect">
            <a:avLst/>
          </a:prstGeom>
          <a:noFill/>
        </p:spPr>
        <p:txBody>
          <a:bodyPr wrap="square" lIns="91440">
            <a:sp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/>
            </a:pPr>
            <a:r>
              <a:rPr lang="en-US" sz="1200" dirty="0">
                <a:ea typeface="Inter" panose="02000503000000020004" pitchFamily="2" charset="0"/>
              </a:rPr>
              <a:t>Fast prototype iterations enabled by expedited contracting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D2D7C310-34D4-F6F7-6F95-60C737C58D63}"/>
              </a:ext>
            </a:extLst>
          </p:cNvPr>
          <p:cNvSpPr txBox="1">
            <a:spLocks/>
          </p:cNvSpPr>
          <p:nvPr/>
        </p:nvSpPr>
        <p:spPr>
          <a:xfrm>
            <a:off x="7422499" y="2524498"/>
            <a:ext cx="2902183" cy="400110"/>
          </a:xfrm>
          <a:prstGeom prst="rect">
            <a:avLst/>
          </a:prstGeom>
          <a:noFill/>
        </p:spPr>
        <p:txBody>
          <a:bodyPr wrap="square" lIns="9144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noProof="1">
                <a:solidFill>
                  <a:schemeClr val="accent3">
                    <a:lumMod val="75000"/>
                  </a:schemeClr>
                </a:solidFill>
              </a:rPr>
              <a:t>VC-Aligned Principles</a:t>
            </a:r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62B2C355-5B09-82F8-107D-616E057E1DB5}"/>
              </a:ext>
            </a:extLst>
          </p:cNvPr>
          <p:cNvSpPr txBox="1">
            <a:spLocks/>
          </p:cNvSpPr>
          <p:nvPr/>
        </p:nvSpPr>
        <p:spPr>
          <a:xfrm>
            <a:off x="7422499" y="4010295"/>
            <a:ext cx="4310869" cy="424732"/>
          </a:xfrm>
          <a:prstGeom prst="rect">
            <a:avLst/>
          </a:prstGeom>
          <a:noFill/>
        </p:spPr>
        <p:txBody>
          <a:bodyPr wrap="square" lIns="91440">
            <a:sp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sz="1200" dirty="0">
                <a:ea typeface="Inter" panose="02000503000000020004" pitchFamily="2" charset="0"/>
              </a:rPr>
              <a:t>Multiple touchpoints to clearly communicate opportunities and risks of business and technology use cases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FF28701-E7BC-0A24-7821-E028E451D307}"/>
              </a:ext>
            </a:extLst>
          </p:cNvPr>
          <p:cNvSpPr txBox="1">
            <a:spLocks/>
          </p:cNvSpPr>
          <p:nvPr/>
        </p:nvSpPr>
        <p:spPr>
          <a:xfrm>
            <a:off x="7422499" y="3603450"/>
            <a:ext cx="1874684" cy="400110"/>
          </a:xfrm>
          <a:prstGeom prst="rect">
            <a:avLst/>
          </a:prstGeom>
          <a:noFill/>
        </p:spPr>
        <p:txBody>
          <a:bodyPr wrap="square" lIns="9144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noProof="1">
                <a:solidFill>
                  <a:schemeClr val="accent3">
                    <a:lumMod val="75000"/>
                  </a:schemeClr>
                </a:solidFill>
              </a:rPr>
              <a:t>Reduced Risk</a:t>
            </a:r>
          </a:p>
        </p:txBody>
      </p:sp>
      <p:sp>
        <p:nvSpPr>
          <p:cNvPr id="31" name="Text Placeholder 1">
            <a:extLst>
              <a:ext uri="{FF2B5EF4-FFF2-40B4-BE49-F238E27FC236}">
                <a16:creationId xmlns:a16="http://schemas.microsoft.com/office/drawing/2014/main" id="{29A0D275-031C-9C3D-4CCF-A2C54431FFA8}"/>
              </a:ext>
            </a:extLst>
          </p:cNvPr>
          <p:cNvSpPr txBox="1">
            <a:spLocks/>
          </p:cNvSpPr>
          <p:nvPr/>
        </p:nvSpPr>
        <p:spPr>
          <a:xfrm>
            <a:off x="7422499" y="5255446"/>
            <a:ext cx="4310869" cy="424732"/>
          </a:xfrm>
          <a:prstGeom prst="rect">
            <a:avLst/>
          </a:prstGeom>
          <a:noFill/>
        </p:spPr>
        <p:txBody>
          <a:bodyPr wrap="square" lIns="91440">
            <a:spAutoFit/>
          </a:bodyPr>
          <a:lstStyle>
            <a:lvl1pPr marL="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marR="0" indent="-1828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Char char="§"/>
              <a:tabLst/>
              <a:defRPr lang="en-US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n-US" sz="1200" dirty="0">
                <a:ea typeface="Inter" panose="02000503000000020004" pitchFamily="2" charset="0"/>
              </a:rPr>
              <a:t>Army investments will be directly tied to real capability needs and demand signals</a:t>
            </a:r>
          </a:p>
        </p:txBody>
      </p:sp>
      <p:sp>
        <p:nvSpPr>
          <p:cNvPr id="32" name="Content Placeholder 4">
            <a:extLst>
              <a:ext uri="{FF2B5EF4-FFF2-40B4-BE49-F238E27FC236}">
                <a16:creationId xmlns:a16="http://schemas.microsoft.com/office/drawing/2014/main" id="{30493EEC-5A3F-D408-E945-526D778C765B}"/>
              </a:ext>
            </a:extLst>
          </p:cNvPr>
          <p:cNvSpPr txBox="1">
            <a:spLocks/>
          </p:cNvSpPr>
          <p:nvPr/>
        </p:nvSpPr>
        <p:spPr>
          <a:xfrm>
            <a:off x="7422499" y="4848601"/>
            <a:ext cx="3322182" cy="400110"/>
          </a:xfrm>
          <a:prstGeom prst="rect">
            <a:avLst/>
          </a:prstGeom>
          <a:noFill/>
        </p:spPr>
        <p:txBody>
          <a:bodyPr wrap="square" lIns="9144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noProof="1">
                <a:solidFill>
                  <a:schemeClr val="accent3">
                    <a:lumMod val="75000"/>
                  </a:schemeClr>
                </a:solidFill>
              </a:rPr>
              <a:t>Transparent Engagement</a:t>
            </a:r>
          </a:p>
        </p:txBody>
      </p: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9F2BF6A3-B679-6DDF-5033-3C44F5AF3789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6587613" y="2724553"/>
            <a:ext cx="834886" cy="0"/>
          </a:xfrm>
          <a:prstGeom prst="straightConnector1">
            <a:avLst/>
          </a:prstGeom>
          <a:ln w="1270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38">
            <a:extLst>
              <a:ext uri="{FF2B5EF4-FFF2-40B4-BE49-F238E27FC236}">
                <a16:creationId xmlns:a16="http://schemas.microsoft.com/office/drawing/2014/main" id="{F802FDB8-FCEB-0B38-9B9B-B9747B8599B6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6648125" y="3803505"/>
            <a:ext cx="774374" cy="44816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38">
            <a:extLst>
              <a:ext uri="{FF2B5EF4-FFF2-40B4-BE49-F238E27FC236}">
                <a16:creationId xmlns:a16="http://schemas.microsoft.com/office/drawing/2014/main" id="{E49AA6C0-EB78-3DCE-3820-D2422156270C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5432751" y="5048656"/>
            <a:ext cx="1989748" cy="60217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38">
            <a:extLst>
              <a:ext uri="{FF2B5EF4-FFF2-40B4-BE49-F238E27FC236}">
                <a16:creationId xmlns:a16="http://schemas.microsoft.com/office/drawing/2014/main" id="{42625A45-7413-AD0D-167F-2EA274F15F0F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5679936" y="1645603"/>
            <a:ext cx="1742563" cy="0"/>
          </a:xfrm>
          <a:prstGeom prst="straightConnector1">
            <a:avLst/>
          </a:prstGeom>
          <a:ln w="1270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72D041C6-1F35-A12C-27B6-DC028F5BD14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0688" y="24713"/>
            <a:ext cx="1190625" cy="215444"/>
          </a:xfrm>
        </p:spPr>
        <p:txBody>
          <a:bodyPr/>
          <a:lstStyle/>
          <a:p>
            <a:r>
              <a:rPr lang="en-US" b="0" dirty="0">
                <a:solidFill>
                  <a:schemeClr val="tx2"/>
                </a:solidFill>
              </a:rPr>
              <a:t>UNCLASSIFIED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CA81A3E8-A49E-273A-DAC7-8986EC7A9C39}"/>
              </a:ext>
            </a:extLst>
          </p:cNvPr>
          <p:cNvSpPr txBox="1">
            <a:spLocks/>
          </p:cNvSpPr>
          <p:nvPr/>
        </p:nvSpPr>
        <p:spPr>
          <a:xfrm>
            <a:off x="5500688" y="6642877"/>
            <a:ext cx="1190625" cy="21544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8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2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357949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>
            <a:extLst>
              <a:ext uri="{FF2B5EF4-FFF2-40B4-BE49-F238E27FC236}">
                <a16:creationId xmlns:a16="http://schemas.microsoft.com/office/drawing/2014/main" id="{823EBE05-3CDC-D5B8-E474-863B9EA86D43}"/>
              </a:ext>
            </a:extLst>
          </p:cNvPr>
          <p:cNvSpPr/>
          <p:nvPr/>
        </p:nvSpPr>
        <p:spPr>
          <a:xfrm>
            <a:off x="10521981" y="2667161"/>
            <a:ext cx="1490122" cy="3513173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2571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id="{CD811C85-D8E5-CF03-4843-46D00D9FDEE3}"/>
              </a:ext>
            </a:extLst>
          </p:cNvPr>
          <p:cNvSpPr/>
          <p:nvPr/>
        </p:nvSpPr>
        <p:spPr>
          <a:xfrm>
            <a:off x="139398" y="4285811"/>
            <a:ext cx="10148527" cy="546579"/>
          </a:xfrm>
          <a:prstGeom prst="rect">
            <a:avLst/>
          </a:prstGeom>
          <a:solidFill>
            <a:schemeClr val="accent1">
              <a:alpha val="6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400"/>
          </a:p>
        </p:txBody>
      </p:sp>
      <p:sp>
        <p:nvSpPr>
          <p:cNvPr id="18" name="Shape">
            <a:extLst>
              <a:ext uri="{FF2B5EF4-FFF2-40B4-BE49-F238E27FC236}">
                <a16:creationId xmlns:a16="http://schemas.microsoft.com/office/drawing/2014/main" id="{BD17F5AD-A6B3-1C11-2ED1-2975E426CA55}"/>
              </a:ext>
            </a:extLst>
          </p:cNvPr>
          <p:cNvSpPr/>
          <p:nvPr/>
        </p:nvSpPr>
        <p:spPr>
          <a:xfrm>
            <a:off x="139398" y="5539715"/>
            <a:ext cx="10148527" cy="640619"/>
          </a:xfrm>
          <a:prstGeom prst="rect">
            <a:avLst/>
          </a:prstGeom>
          <a:solidFill>
            <a:schemeClr val="accent1">
              <a:alpha val="6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400"/>
          </a:p>
        </p:txBody>
      </p:sp>
      <p:sp>
        <p:nvSpPr>
          <p:cNvPr id="19" name="Shape">
            <a:extLst>
              <a:ext uri="{FF2B5EF4-FFF2-40B4-BE49-F238E27FC236}">
                <a16:creationId xmlns:a16="http://schemas.microsoft.com/office/drawing/2014/main" id="{3E0ED307-1410-85E7-A1E7-D5B817A75541}"/>
              </a:ext>
            </a:extLst>
          </p:cNvPr>
          <p:cNvSpPr/>
          <p:nvPr/>
        </p:nvSpPr>
        <p:spPr>
          <a:xfrm>
            <a:off x="139398" y="2999756"/>
            <a:ext cx="10148527" cy="546579"/>
          </a:xfrm>
          <a:prstGeom prst="rect">
            <a:avLst/>
          </a:prstGeom>
          <a:solidFill>
            <a:schemeClr val="accent1">
              <a:alpha val="6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4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B2690D-1C8D-9B96-C779-FDD76769E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" y="485344"/>
            <a:ext cx="9901532" cy="332399"/>
          </a:xfrm>
        </p:spPr>
        <p:txBody>
          <a:bodyPr/>
          <a:lstStyle/>
          <a:p>
            <a:r>
              <a:rPr lang="en-US" dirty="0"/>
              <a:t>FUZE PORTFOLIO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1666FB-D1F2-B175-B141-CED11DAE8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2386979-62AF-554E-85EF-845783AD7AED}" type="slidenum">
              <a:rPr lang="en-US" smtClean="0"/>
              <a:pPr/>
              <a:t>6</a:t>
            </a:fld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A657322-E044-9387-FC36-554A0315E7E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01691" y="118585"/>
            <a:ext cx="2781915" cy="230832"/>
          </a:xfrm>
        </p:spPr>
        <p:txBody>
          <a:bodyPr wrap="none">
            <a:spAutoFit/>
          </a:bodyPr>
          <a:lstStyle/>
          <a:p>
            <a:r>
              <a:rPr lang="en-US" dirty="0"/>
              <a:t>ARMY FUZE PORTFOLIO OVERVIEW</a:t>
            </a:r>
          </a:p>
        </p:txBody>
      </p:sp>
      <p:sp>
        <p:nvSpPr>
          <p:cNvPr id="30" name="TextBox 122">
            <a:extLst>
              <a:ext uri="{FF2B5EF4-FFF2-40B4-BE49-F238E27FC236}">
                <a16:creationId xmlns:a16="http://schemas.microsoft.com/office/drawing/2014/main" id="{BE3858F9-34C9-6F8E-5595-770470741480}"/>
              </a:ext>
            </a:extLst>
          </p:cNvPr>
          <p:cNvSpPr txBox="1"/>
          <p:nvPr/>
        </p:nvSpPr>
        <p:spPr>
          <a:xfrm>
            <a:off x="8504535" y="3165323"/>
            <a:ext cx="1531728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$2-$25M</a:t>
            </a:r>
          </a:p>
        </p:txBody>
      </p:sp>
      <p:sp>
        <p:nvSpPr>
          <p:cNvPr id="35" name="TextBox 129">
            <a:extLst>
              <a:ext uri="{FF2B5EF4-FFF2-40B4-BE49-F238E27FC236}">
                <a16:creationId xmlns:a16="http://schemas.microsoft.com/office/drawing/2014/main" id="{BF6508EE-EE75-8498-1EC2-0B4F778264AC}"/>
              </a:ext>
            </a:extLst>
          </p:cNvPr>
          <p:cNvSpPr txBox="1"/>
          <p:nvPr/>
        </p:nvSpPr>
        <p:spPr>
          <a:xfrm>
            <a:off x="6497020" y="3165323"/>
            <a:ext cx="1686545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200"/>
              </a:spcBef>
              <a:defRPr/>
            </a:pPr>
            <a:r>
              <a:rPr lang="en-US" sz="1400" dirty="0">
                <a:ea typeface="Inter" panose="02000503000000020004" pitchFamily="2" charset="0"/>
              </a:rPr>
              <a:t>$2-$15M+ contracts</a:t>
            </a:r>
          </a:p>
        </p:txBody>
      </p:sp>
      <p:sp>
        <p:nvSpPr>
          <p:cNvPr id="39" name="TextBox 135">
            <a:extLst>
              <a:ext uri="{FF2B5EF4-FFF2-40B4-BE49-F238E27FC236}">
                <a16:creationId xmlns:a16="http://schemas.microsoft.com/office/drawing/2014/main" id="{53B81495-BE0E-4AF9-986E-26150A1B8277}"/>
              </a:ext>
            </a:extLst>
          </p:cNvPr>
          <p:cNvSpPr txBox="1"/>
          <p:nvPr/>
        </p:nvSpPr>
        <p:spPr>
          <a:xfrm>
            <a:off x="284207" y="3180712"/>
            <a:ext cx="1516545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noProof="1"/>
              <a:t>Investments</a:t>
            </a:r>
          </a:p>
        </p:txBody>
      </p:sp>
      <p:sp>
        <p:nvSpPr>
          <p:cNvPr id="40" name="TextBox 136">
            <a:extLst>
              <a:ext uri="{FF2B5EF4-FFF2-40B4-BE49-F238E27FC236}">
                <a16:creationId xmlns:a16="http://schemas.microsoft.com/office/drawing/2014/main" id="{0B1153A0-A1D1-17FD-AA3A-ECBE6F889BE0}"/>
              </a:ext>
            </a:extLst>
          </p:cNvPr>
          <p:cNvSpPr txBox="1"/>
          <p:nvPr/>
        </p:nvSpPr>
        <p:spPr>
          <a:xfrm>
            <a:off x="236551" y="3793434"/>
            <a:ext cx="1516545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noProof="1"/>
              <a:t>Solicitations</a:t>
            </a:r>
          </a:p>
        </p:txBody>
      </p:sp>
      <p:sp>
        <p:nvSpPr>
          <p:cNvPr id="41" name="TextBox 137">
            <a:extLst>
              <a:ext uri="{FF2B5EF4-FFF2-40B4-BE49-F238E27FC236}">
                <a16:creationId xmlns:a16="http://schemas.microsoft.com/office/drawing/2014/main" id="{AB6E8B28-9882-A2DF-933E-019120BF2A1C}"/>
              </a:ext>
            </a:extLst>
          </p:cNvPr>
          <p:cNvSpPr txBox="1"/>
          <p:nvPr/>
        </p:nvSpPr>
        <p:spPr>
          <a:xfrm>
            <a:off x="300719" y="4451378"/>
            <a:ext cx="1516545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noProof="1"/>
              <a:t>Annual Budget</a:t>
            </a:r>
          </a:p>
        </p:txBody>
      </p:sp>
      <p:sp>
        <p:nvSpPr>
          <p:cNvPr id="42" name="TextBox 138">
            <a:extLst>
              <a:ext uri="{FF2B5EF4-FFF2-40B4-BE49-F238E27FC236}">
                <a16:creationId xmlns:a16="http://schemas.microsoft.com/office/drawing/2014/main" id="{B6251F07-A4DD-A52E-F87E-E8F076BA1FD6}"/>
              </a:ext>
            </a:extLst>
          </p:cNvPr>
          <p:cNvSpPr txBox="1"/>
          <p:nvPr/>
        </p:nvSpPr>
        <p:spPr>
          <a:xfrm>
            <a:off x="300719" y="5077595"/>
            <a:ext cx="1516545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noProof="1"/>
              <a:t>Avg. Timespan</a:t>
            </a:r>
          </a:p>
        </p:txBody>
      </p:sp>
      <p:sp>
        <p:nvSpPr>
          <p:cNvPr id="43" name="TextBox 139">
            <a:extLst>
              <a:ext uri="{FF2B5EF4-FFF2-40B4-BE49-F238E27FC236}">
                <a16:creationId xmlns:a16="http://schemas.microsoft.com/office/drawing/2014/main" id="{98CDD43A-F18A-71B9-1A61-685C74BF495D}"/>
              </a:ext>
            </a:extLst>
          </p:cNvPr>
          <p:cNvSpPr txBox="1"/>
          <p:nvPr/>
        </p:nvSpPr>
        <p:spPr>
          <a:xfrm>
            <a:off x="300719" y="5752302"/>
            <a:ext cx="1516545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noProof="1"/>
              <a:t>Purpose</a:t>
            </a:r>
          </a:p>
        </p:txBody>
      </p:sp>
      <p:sp>
        <p:nvSpPr>
          <p:cNvPr id="46" name="TextBox 121">
            <a:extLst>
              <a:ext uri="{FF2B5EF4-FFF2-40B4-BE49-F238E27FC236}">
                <a16:creationId xmlns:a16="http://schemas.microsoft.com/office/drawing/2014/main" id="{B5226544-26B1-D3B0-BF25-2D8279573703}"/>
              </a:ext>
            </a:extLst>
          </p:cNvPr>
          <p:cNvSpPr txBox="1"/>
          <p:nvPr/>
        </p:nvSpPr>
        <p:spPr>
          <a:xfrm>
            <a:off x="8504535" y="2472129"/>
            <a:ext cx="1696241" cy="43088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1"/>
              <a:t>Army Stakeholder Originated</a:t>
            </a:r>
          </a:p>
        </p:txBody>
      </p:sp>
      <p:sp>
        <p:nvSpPr>
          <p:cNvPr id="48" name="TextBox 134">
            <a:extLst>
              <a:ext uri="{FF2B5EF4-FFF2-40B4-BE49-F238E27FC236}">
                <a16:creationId xmlns:a16="http://schemas.microsoft.com/office/drawing/2014/main" id="{C57735A6-B181-0ADD-E107-3AEEC840A731}"/>
              </a:ext>
            </a:extLst>
          </p:cNvPr>
          <p:cNvSpPr txBox="1"/>
          <p:nvPr/>
        </p:nvSpPr>
        <p:spPr>
          <a:xfrm>
            <a:off x="300719" y="2687572"/>
            <a:ext cx="1516545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noProof="1"/>
              <a:t>Entry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2C4897-F807-D2D1-6AD3-8171593B42F2}"/>
              </a:ext>
            </a:extLst>
          </p:cNvPr>
          <p:cNvGrpSpPr/>
          <p:nvPr/>
        </p:nvGrpSpPr>
        <p:grpSpPr>
          <a:xfrm>
            <a:off x="1771582" y="1216465"/>
            <a:ext cx="1993167" cy="5008108"/>
            <a:chOff x="1956514" y="1216465"/>
            <a:chExt cx="1993167" cy="5008108"/>
          </a:xfrm>
        </p:grpSpPr>
        <p:sp>
          <p:nvSpPr>
            <p:cNvPr id="20" name="TextBox 103">
              <a:extLst>
                <a:ext uri="{FF2B5EF4-FFF2-40B4-BE49-F238E27FC236}">
                  <a16:creationId xmlns:a16="http://schemas.microsoft.com/office/drawing/2014/main" id="{F91A283F-3E6A-E1B6-8267-5C347C5C15FA}"/>
                </a:ext>
              </a:extLst>
            </p:cNvPr>
            <p:cNvSpPr txBox="1"/>
            <p:nvPr/>
          </p:nvSpPr>
          <p:spPr>
            <a:xfrm>
              <a:off x="2089007" y="3057602"/>
              <a:ext cx="1743348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$5-$500k Non-Dilutive Cash Prizes</a:t>
              </a:r>
            </a:p>
          </p:txBody>
        </p:sp>
        <p:sp>
          <p:nvSpPr>
            <p:cNvPr id="21" name="TextBox 105">
              <a:extLst>
                <a:ext uri="{FF2B5EF4-FFF2-40B4-BE49-F238E27FC236}">
                  <a16:creationId xmlns:a16="http://schemas.microsoft.com/office/drawing/2014/main" id="{D96EA521-7C59-7D73-509F-04166EBE7698}"/>
                </a:ext>
              </a:extLst>
            </p:cNvPr>
            <p:cNvSpPr txBox="1"/>
            <p:nvPr/>
          </p:nvSpPr>
          <p:spPr>
            <a:xfrm>
              <a:off x="2089007" y="3685713"/>
              <a:ext cx="1516545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15+ Competitons Annually</a:t>
              </a:r>
            </a:p>
          </p:txBody>
        </p:sp>
        <p:sp>
          <p:nvSpPr>
            <p:cNvPr id="22" name="TextBox 107">
              <a:extLst>
                <a:ext uri="{FF2B5EF4-FFF2-40B4-BE49-F238E27FC236}">
                  <a16:creationId xmlns:a16="http://schemas.microsoft.com/office/drawing/2014/main" id="{F37D8599-0538-EAC4-D3A4-1233CB5B8FF6}"/>
                </a:ext>
              </a:extLst>
            </p:cNvPr>
            <p:cNvSpPr txBox="1"/>
            <p:nvPr/>
          </p:nvSpPr>
          <p:spPr>
            <a:xfrm>
              <a:off x="2089007" y="4451378"/>
              <a:ext cx="1516545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$5M</a:t>
              </a:r>
            </a:p>
          </p:txBody>
        </p:sp>
        <p:sp>
          <p:nvSpPr>
            <p:cNvPr id="23" name="TextBox 109">
              <a:extLst>
                <a:ext uri="{FF2B5EF4-FFF2-40B4-BE49-F238E27FC236}">
                  <a16:creationId xmlns:a16="http://schemas.microsoft.com/office/drawing/2014/main" id="{6A984C4F-9FE5-9AA0-D5F6-316C814CC3FA}"/>
                </a:ext>
              </a:extLst>
            </p:cNvPr>
            <p:cNvSpPr txBox="1"/>
            <p:nvPr/>
          </p:nvSpPr>
          <p:spPr>
            <a:xfrm>
              <a:off x="2089007" y="5031429"/>
              <a:ext cx="1516545" cy="30777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4-8 Months</a:t>
              </a:r>
            </a:p>
          </p:txBody>
        </p:sp>
        <p:sp>
          <p:nvSpPr>
            <p:cNvPr id="24" name="TextBox 111">
              <a:extLst>
                <a:ext uri="{FF2B5EF4-FFF2-40B4-BE49-F238E27FC236}">
                  <a16:creationId xmlns:a16="http://schemas.microsoft.com/office/drawing/2014/main" id="{8913B169-33E4-9DF0-B127-1431D2446568}"/>
                </a:ext>
              </a:extLst>
            </p:cNvPr>
            <p:cNvSpPr txBox="1"/>
            <p:nvPr/>
          </p:nvSpPr>
          <p:spPr>
            <a:xfrm>
              <a:off x="2089007" y="5644581"/>
              <a:ext cx="1713764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Army Open Door</a:t>
              </a:r>
            </a:p>
            <a:p>
              <a:pPr algn="ctr"/>
              <a:r>
                <a:rPr lang="en-US" sz="1400" noProof="1"/>
                <a:t>Concept to Prototype</a:t>
              </a:r>
            </a:p>
          </p:txBody>
        </p:sp>
        <p:sp>
          <p:nvSpPr>
            <p:cNvPr id="44" name="TextBox 101">
              <a:extLst>
                <a:ext uri="{FF2B5EF4-FFF2-40B4-BE49-F238E27FC236}">
                  <a16:creationId xmlns:a16="http://schemas.microsoft.com/office/drawing/2014/main" id="{44F65B0D-F5D2-0144-FED3-CCA6C9153227}"/>
                </a:ext>
              </a:extLst>
            </p:cNvPr>
            <p:cNvSpPr txBox="1"/>
            <p:nvPr/>
          </p:nvSpPr>
          <p:spPr>
            <a:xfrm>
              <a:off x="2089007" y="2472129"/>
              <a:ext cx="1516545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3-5 pg. White Paper / Live Pitch </a:t>
              </a:r>
            </a:p>
          </p:txBody>
        </p:sp>
        <p:sp>
          <p:nvSpPr>
            <p:cNvPr id="49" name="Freeform: Shape 42">
              <a:extLst>
                <a:ext uri="{FF2B5EF4-FFF2-40B4-BE49-F238E27FC236}">
                  <a16:creationId xmlns:a16="http://schemas.microsoft.com/office/drawing/2014/main" id="{7C6ED552-230A-8C9D-3619-5C478A5B702A}"/>
                </a:ext>
              </a:extLst>
            </p:cNvPr>
            <p:cNvSpPr/>
            <p:nvPr/>
          </p:nvSpPr>
          <p:spPr>
            <a:xfrm>
              <a:off x="1956514" y="1569053"/>
              <a:ext cx="1993167" cy="4655520"/>
            </a:xfrm>
            <a:custGeom>
              <a:avLst/>
              <a:gdLst>
                <a:gd name="connsiteX0" fmla="*/ 205467 w 1884071"/>
                <a:gd name="connsiteY0" fmla="*/ 555334 h 4655520"/>
                <a:gd name="connsiteX1" fmla="*/ 40107 w 1884071"/>
                <a:gd name="connsiteY1" fmla="*/ 720694 h 4655520"/>
                <a:gd name="connsiteX2" fmla="*/ 40107 w 1884071"/>
                <a:gd name="connsiteY2" fmla="*/ 4444441 h 4655520"/>
                <a:gd name="connsiteX3" fmla="*/ 205467 w 1884071"/>
                <a:gd name="connsiteY3" fmla="*/ 4609801 h 4655520"/>
                <a:gd name="connsiteX4" fmla="*/ 1678604 w 1884071"/>
                <a:gd name="connsiteY4" fmla="*/ 4609801 h 4655520"/>
                <a:gd name="connsiteX5" fmla="*/ 1843964 w 1884071"/>
                <a:gd name="connsiteY5" fmla="*/ 4444441 h 4655520"/>
                <a:gd name="connsiteX6" fmla="*/ 1843964 w 1884071"/>
                <a:gd name="connsiteY6" fmla="*/ 720694 h 4655520"/>
                <a:gd name="connsiteX7" fmla="*/ 1678604 w 1884071"/>
                <a:gd name="connsiteY7" fmla="*/ 555334 h 4655520"/>
                <a:gd name="connsiteX8" fmla="*/ 1110310 w 1884071"/>
                <a:gd name="connsiteY8" fmla="*/ 555334 h 4655520"/>
                <a:gd name="connsiteX9" fmla="*/ 942035 w 1884071"/>
                <a:gd name="connsiteY9" fmla="*/ 750213 h 4655520"/>
                <a:gd name="connsiteX10" fmla="*/ 773760 w 1884071"/>
                <a:gd name="connsiteY10" fmla="*/ 555334 h 4655520"/>
                <a:gd name="connsiteX11" fmla="*/ 176858 w 1884071"/>
                <a:gd name="connsiteY11" fmla="*/ 0 h 4655520"/>
                <a:gd name="connsiteX12" fmla="*/ 1707213 w 1884071"/>
                <a:gd name="connsiteY12" fmla="*/ 0 h 4655520"/>
                <a:gd name="connsiteX13" fmla="*/ 1884071 w 1884071"/>
                <a:gd name="connsiteY13" fmla="*/ 176858 h 4655520"/>
                <a:gd name="connsiteX14" fmla="*/ 1884071 w 1884071"/>
                <a:gd name="connsiteY14" fmla="*/ 4478662 h 4655520"/>
                <a:gd name="connsiteX15" fmla="*/ 1707213 w 1884071"/>
                <a:gd name="connsiteY15" fmla="*/ 4655520 h 4655520"/>
                <a:gd name="connsiteX16" fmla="*/ 176858 w 1884071"/>
                <a:gd name="connsiteY16" fmla="*/ 4655520 h 4655520"/>
                <a:gd name="connsiteX17" fmla="*/ 0 w 1884071"/>
                <a:gd name="connsiteY17" fmla="*/ 4478662 h 4655520"/>
                <a:gd name="connsiteX18" fmla="*/ 0 w 1884071"/>
                <a:gd name="connsiteY18" fmla="*/ 176858 h 4655520"/>
                <a:gd name="connsiteX19" fmla="*/ 176858 w 1884071"/>
                <a:gd name="connsiteY19" fmla="*/ 0 h 465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84071" h="4655520">
                  <a:moveTo>
                    <a:pt x="205467" y="555334"/>
                  </a:moveTo>
                  <a:cubicBezTo>
                    <a:pt x="114141" y="555334"/>
                    <a:pt x="40107" y="629368"/>
                    <a:pt x="40107" y="720694"/>
                  </a:cubicBezTo>
                  <a:lnTo>
                    <a:pt x="40107" y="4444441"/>
                  </a:lnTo>
                  <a:cubicBezTo>
                    <a:pt x="40107" y="4535767"/>
                    <a:pt x="114141" y="4609801"/>
                    <a:pt x="205467" y="4609801"/>
                  </a:cubicBezTo>
                  <a:lnTo>
                    <a:pt x="1678604" y="4609801"/>
                  </a:lnTo>
                  <a:cubicBezTo>
                    <a:pt x="1769930" y="4609801"/>
                    <a:pt x="1843964" y="4535767"/>
                    <a:pt x="1843964" y="4444441"/>
                  </a:cubicBezTo>
                  <a:lnTo>
                    <a:pt x="1843964" y="720694"/>
                  </a:lnTo>
                  <a:cubicBezTo>
                    <a:pt x="1843964" y="629368"/>
                    <a:pt x="1769930" y="555334"/>
                    <a:pt x="1678604" y="555334"/>
                  </a:cubicBezTo>
                  <a:lnTo>
                    <a:pt x="1110310" y="555334"/>
                  </a:lnTo>
                  <a:lnTo>
                    <a:pt x="942035" y="750213"/>
                  </a:lnTo>
                  <a:lnTo>
                    <a:pt x="773760" y="555334"/>
                  </a:lnTo>
                  <a:close/>
                  <a:moveTo>
                    <a:pt x="176858" y="0"/>
                  </a:moveTo>
                  <a:lnTo>
                    <a:pt x="1707213" y="0"/>
                  </a:lnTo>
                  <a:cubicBezTo>
                    <a:pt x="1804889" y="0"/>
                    <a:pt x="1884071" y="79182"/>
                    <a:pt x="1884071" y="176858"/>
                  </a:cubicBezTo>
                  <a:lnTo>
                    <a:pt x="1884071" y="4478662"/>
                  </a:lnTo>
                  <a:cubicBezTo>
                    <a:pt x="1884071" y="4576338"/>
                    <a:pt x="1804889" y="4655520"/>
                    <a:pt x="1707213" y="4655520"/>
                  </a:cubicBezTo>
                  <a:lnTo>
                    <a:pt x="176858" y="4655520"/>
                  </a:lnTo>
                  <a:cubicBezTo>
                    <a:pt x="79182" y="4655520"/>
                    <a:pt x="0" y="4576338"/>
                    <a:pt x="0" y="4478662"/>
                  </a:cubicBezTo>
                  <a:lnTo>
                    <a:pt x="0" y="176858"/>
                  </a:lnTo>
                  <a:cubicBezTo>
                    <a:pt x="0" y="79182"/>
                    <a:pt x="79182" y="0"/>
                    <a:pt x="176858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2700">
              <a:miter lim="400000"/>
            </a:ln>
          </p:spPr>
          <p:txBody>
            <a:bodyPr wrap="square" lIns="640080" tIns="182880" rIns="0" bIns="38100" anchor="t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noProof="1"/>
                <a:t>xTech</a:t>
              </a:r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182ED45F-428D-03A3-4223-DDE62F48D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12950" y="1628068"/>
              <a:ext cx="485473" cy="454785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0F2D2F2-EDEE-83A9-C26E-9067C220C11D}"/>
                </a:ext>
              </a:extLst>
            </p:cNvPr>
            <p:cNvSpPr txBox="1"/>
            <p:nvPr/>
          </p:nvSpPr>
          <p:spPr>
            <a:xfrm>
              <a:off x="2735887" y="2125749"/>
              <a:ext cx="431800" cy="2340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27C9CA3-49E0-7DAC-245E-DB3FECD20AD7}"/>
                </a:ext>
              </a:extLst>
            </p:cNvPr>
            <p:cNvSpPr txBox="1"/>
            <p:nvPr/>
          </p:nvSpPr>
          <p:spPr>
            <a:xfrm>
              <a:off x="2089007" y="2174636"/>
              <a:ext cx="1672894" cy="215444"/>
            </a:xfrm>
            <a:prstGeom prst="rect">
              <a:avLst/>
            </a:prstGeom>
            <a:noFill/>
          </p:spPr>
          <p:txBody>
            <a:bodyPr wrap="none" lIns="0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Army’s Front Door to Innovation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AE66C8-E4EC-BC1D-F8C5-F8BFB046E6A0}"/>
                </a:ext>
              </a:extLst>
            </p:cNvPr>
            <p:cNvSpPr txBox="1"/>
            <p:nvPr/>
          </p:nvSpPr>
          <p:spPr>
            <a:xfrm>
              <a:off x="1956514" y="1216465"/>
              <a:ext cx="1430146" cy="215444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1400" b="1" dirty="0"/>
                <a:t>Pre-Seed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9BC3674-9522-9285-6DAB-19DAEF0A6E58}"/>
              </a:ext>
            </a:extLst>
          </p:cNvPr>
          <p:cNvGrpSpPr/>
          <p:nvPr/>
        </p:nvGrpSpPr>
        <p:grpSpPr>
          <a:xfrm>
            <a:off x="3989904" y="1216465"/>
            <a:ext cx="2012889" cy="5008108"/>
            <a:chOff x="4172472" y="1216465"/>
            <a:chExt cx="2012889" cy="5008108"/>
          </a:xfrm>
        </p:grpSpPr>
        <p:sp>
          <p:nvSpPr>
            <p:cNvPr id="25" name="TextBox 115">
              <a:extLst>
                <a:ext uri="{FF2B5EF4-FFF2-40B4-BE49-F238E27FC236}">
                  <a16:creationId xmlns:a16="http://schemas.microsoft.com/office/drawing/2014/main" id="{97186A26-864C-E91C-6A5E-B61A3674EAF8}"/>
                </a:ext>
              </a:extLst>
            </p:cNvPr>
            <p:cNvSpPr txBox="1"/>
            <p:nvPr/>
          </p:nvSpPr>
          <p:spPr>
            <a:xfrm>
              <a:off x="4316873" y="3165323"/>
              <a:ext cx="178202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$300k-2M+ contracts</a:t>
              </a:r>
            </a:p>
          </p:txBody>
        </p:sp>
        <p:sp>
          <p:nvSpPr>
            <p:cNvPr id="26" name="TextBox 116">
              <a:extLst>
                <a:ext uri="{FF2B5EF4-FFF2-40B4-BE49-F238E27FC236}">
                  <a16:creationId xmlns:a16="http://schemas.microsoft.com/office/drawing/2014/main" id="{09768007-D562-F37F-D635-AACB2DE6AD5C}"/>
                </a:ext>
              </a:extLst>
            </p:cNvPr>
            <p:cNvSpPr txBox="1"/>
            <p:nvPr/>
          </p:nvSpPr>
          <p:spPr>
            <a:xfrm>
              <a:off x="4316873" y="3793434"/>
              <a:ext cx="1516545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Monthly</a:t>
              </a:r>
            </a:p>
          </p:txBody>
        </p:sp>
        <p:sp>
          <p:nvSpPr>
            <p:cNvPr id="27" name="TextBox 117">
              <a:extLst>
                <a:ext uri="{FF2B5EF4-FFF2-40B4-BE49-F238E27FC236}">
                  <a16:creationId xmlns:a16="http://schemas.microsoft.com/office/drawing/2014/main" id="{A3DE22DD-7BBB-5D89-4850-CAEE8EEB3C97}"/>
                </a:ext>
              </a:extLst>
            </p:cNvPr>
            <p:cNvSpPr txBox="1"/>
            <p:nvPr/>
          </p:nvSpPr>
          <p:spPr>
            <a:xfrm>
              <a:off x="4328938" y="4350551"/>
              <a:ext cx="1516545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$306M SBIR / $43M STTR</a:t>
              </a:r>
            </a:p>
          </p:txBody>
        </p:sp>
        <p:sp>
          <p:nvSpPr>
            <p:cNvPr id="28" name="TextBox 118">
              <a:extLst>
                <a:ext uri="{FF2B5EF4-FFF2-40B4-BE49-F238E27FC236}">
                  <a16:creationId xmlns:a16="http://schemas.microsoft.com/office/drawing/2014/main" id="{2FAF279A-714C-B9F6-A39A-2D32C7859989}"/>
                </a:ext>
              </a:extLst>
            </p:cNvPr>
            <p:cNvSpPr txBox="1"/>
            <p:nvPr/>
          </p:nvSpPr>
          <p:spPr>
            <a:xfrm>
              <a:off x="4316873" y="5031429"/>
              <a:ext cx="1516545" cy="30777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6-18+ Months</a:t>
              </a:r>
            </a:p>
          </p:txBody>
        </p:sp>
        <p:sp>
          <p:nvSpPr>
            <p:cNvPr id="29" name="TextBox 119">
              <a:extLst>
                <a:ext uri="{FF2B5EF4-FFF2-40B4-BE49-F238E27FC236}">
                  <a16:creationId xmlns:a16="http://schemas.microsoft.com/office/drawing/2014/main" id="{B5D65850-BF6A-A263-F644-7E43B43DE8D3}"/>
                </a:ext>
              </a:extLst>
            </p:cNvPr>
            <p:cNvSpPr txBox="1"/>
            <p:nvPr/>
          </p:nvSpPr>
          <p:spPr>
            <a:xfrm>
              <a:off x="4316873" y="5752302"/>
              <a:ext cx="1722307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Concept to Prototype</a:t>
              </a:r>
            </a:p>
          </p:txBody>
        </p:sp>
        <p:sp>
          <p:nvSpPr>
            <p:cNvPr id="45" name="TextBox 114">
              <a:extLst>
                <a:ext uri="{FF2B5EF4-FFF2-40B4-BE49-F238E27FC236}">
                  <a16:creationId xmlns:a16="http://schemas.microsoft.com/office/drawing/2014/main" id="{3EEB9650-7172-41A1-0EB8-14FEB0931303}"/>
                </a:ext>
              </a:extLst>
            </p:cNvPr>
            <p:cNvSpPr txBox="1"/>
            <p:nvPr/>
          </p:nvSpPr>
          <p:spPr>
            <a:xfrm>
              <a:off x="4316873" y="2472129"/>
              <a:ext cx="1638951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noProof="1"/>
                <a:t>7–15-pg. proposal, or Prize Competition</a:t>
              </a:r>
            </a:p>
          </p:txBody>
        </p:sp>
        <p:sp>
          <p:nvSpPr>
            <p:cNvPr id="51" name="Freeform: Shape 44">
              <a:extLst>
                <a:ext uri="{FF2B5EF4-FFF2-40B4-BE49-F238E27FC236}">
                  <a16:creationId xmlns:a16="http://schemas.microsoft.com/office/drawing/2014/main" id="{257589A9-DCBB-E01A-6C3B-0C0BC66670BD}"/>
                </a:ext>
              </a:extLst>
            </p:cNvPr>
            <p:cNvSpPr/>
            <p:nvPr/>
          </p:nvSpPr>
          <p:spPr>
            <a:xfrm>
              <a:off x="4172472" y="1569053"/>
              <a:ext cx="2001031" cy="4655520"/>
            </a:xfrm>
            <a:custGeom>
              <a:avLst/>
              <a:gdLst>
                <a:gd name="connsiteX0" fmla="*/ 205467 w 1884071"/>
                <a:gd name="connsiteY0" fmla="*/ 555334 h 4655520"/>
                <a:gd name="connsiteX1" fmla="*/ 40107 w 1884071"/>
                <a:gd name="connsiteY1" fmla="*/ 720694 h 4655520"/>
                <a:gd name="connsiteX2" fmla="*/ 40107 w 1884071"/>
                <a:gd name="connsiteY2" fmla="*/ 4444441 h 4655520"/>
                <a:gd name="connsiteX3" fmla="*/ 205467 w 1884071"/>
                <a:gd name="connsiteY3" fmla="*/ 4609801 h 4655520"/>
                <a:gd name="connsiteX4" fmla="*/ 1678604 w 1884071"/>
                <a:gd name="connsiteY4" fmla="*/ 4609801 h 4655520"/>
                <a:gd name="connsiteX5" fmla="*/ 1843964 w 1884071"/>
                <a:gd name="connsiteY5" fmla="*/ 4444441 h 4655520"/>
                <a:gd name="connsiteX6" fmla="*/ 1843964 w 1884071"/>
                <a:gd name="connsiteY6" fmla="*/ 720694 h 4655520"/>
                <a:gd name="connsiteX7" fmla="*/ 1678604 w 1884071"/>
                <a:gd name="connsiteY7" fmla="*/ 555334 h 4655520"/>
                <a:gd name="connsiteX8" fmla="*/ 1110310 w 1884071"/>
                <a:gd name="connsiteY8" fmla="*/ 555334 h 4655520"/>
                <a:gd name="connsiteX9" fmla="*/ 942035 w 1884071"/>
                <a:gd name="connsiteY9" fmla="*/ 750213 h 4655520"/>
                <a:gd name="connsiteX10" fmla="*/ 773760 w 1884071"/>
                <a:gd name="connsiteY10" fmla="*/ 555334 h 4655520"/>
                <a:gd name="connsiteX11" fmla="*/ 176858 w 1884071"/>
                <a:gd name="connsiteY11" fmla="*/ 0 h 4655520"/>
                <a:gd name="connsiteX12" fmla="*/ 1707213 w 1884071"/>
                <a:gd name="connsiteY12" fmla="*/ 0 h 4655520"/>
                <a:gd name="connsiteX13" fmla="*/ 1884071 w 1884071"/>
                <a:gd name="connsiteY13" fmla="*/ 176858 h 4655520"/>
                <a:gd name="connsiteX14" fmla="*/ 1884071 w 1884071"/>
                <a:gd name="connsiteY14" fmla="*/ 4478662 h 4655520"/>
                <a:gd name="connsiteX15" fmla="*/ 1707213 w 1884071"/>
                <a:gd name="connsiteY15" fmla="*/ 4655520 h 4655520"/>
                <a:gd name="connsiteX16" fmla="*/ 176858 w 1884071"/>
                <a:gd name="connsiteY16" fmla="*/ 4655520 h 4655520"/>
                <a:gd name="connsiteX17" fmla="*/ 0 w 1884071"/>
                <a:gd name="connsiteY17" fmla="*/ 4478662 h 4655520"/>
                <a:gd name="connsiteX18" fmla="*/ 0 w 1884071"/>
                <a:gd name="connsiteY18" fmla="*/ 176858 h 4655520"/>
                <a:gd name="connsiteX19" fmla="*/ 176858 w 1884071"/>
                <a:gd name="connsiteY19" fmla="*/ 0 h 465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84071" h="4655520">
                  <a:moveTo>
                    <a:pt x="205467" y="555334"/>
                  </a:moveTo>
                  <a:cubicBezTo>
                    <a:pt x="114141" y="555334"/>
                    <a:pt x="40107" y="629368"/>
                    <a:pt x="40107" y="720694"/>
                  </a:cubicBezTo>
                  <a:lnTo>
                    <a:pt x="40107" y="4444441"/>
                  </a:lnTo>
                  <a:cubicBezTo>
                    <a:pt x="40107" y="4535767"/>
                    <a:pt x="114141" y="4609801"/>
                    <a:pt x="205467" y="4609801"/>
                  </a:cubicBezTo>
                  <a:lnTo>
                    <a:pt x="1678604" y="4609801"/>
                  </a:lnTo>
                  <a:cubicBezTo>
                    <a:pt x="1769930" y="4609801"/>
                    <a:pt x="1843964" y="4535767"/>
                    <a:pt x="1843964" y="4444441"/>
                  </a:cubicBezTo>
                  <a:lnTo>
                    <a:pt x="1843964" y="720694"/>
                  </a:lnTo>
                  <a:cubicBezTo>
                    <a:pt x="1843964" y="629368"/>
                    <a:pt x="1769930" y="555334"/>
                    <a:pt x="1678604" y="555334"/>
                  </a:cubicBezTo>
                  <a:lnTo>
                    <a:pt x="1110310" y="555334"/>
                  </a:lnTo>
                  <a:lnTo>
                    <a:pt x="942035" y="750213"/>
                  </a:lnTo>
                  <a:lnTo>
                    <a:pt x="773760" y="555334"/>
                  </a:lnTo>
                  <a:close/>
                  <a:moveTo>
                    <a:pt x="176858" y="0"/>
                  </a:moveTo>
                  <a:lnTo>
                    <a:pt x="1707213" y="0"/>
                  </a:lnTo>
                  <a:cubicBezTo>
                    <a:pt x="1804889" y="0"/>
                    <a:pt x="1884071" y="79182"/>
                    <a:pt x="1884071" y="176858"/>
                  </a:cubicBezTo>
                  <a:lnTo>
                    <a:pt x="1884071" y="4478662"/>
                  </a:lnTo>
                  <a:cubicBezTo>
                    <a:pt x="1884071" y="4576338"/>
                    <a:pt x="1804889" y="4655520"/>
                    <a:pt x="1707213" y="4655520"/>
                  </a:cubicBezTo>
                  <a:lnTo>
                    <a:pt x="176858" y="4655520"/>
                  </a:lnTo>
                  <a:cubicBezTo>
                    <a:pt x="79182" y="4655520"/>
                    <a:pt x="0" y="4576338"/>
                    <a:pt x="0" y="4478662"/>
                  </a:cubicBezTo>
                  <a:lnTo>
                    <a:pt x="0" y="176858"/>
                  </a:lnTo>
                  <a:cubicBezTo>
                    <a:pt x="0" y="79182"/>
                    <a:pt x="79182" y="0"/>
                    <a:pt x="176858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2700">
              <a:miter lim="400000"/>
            </a:ln>
          </p:spPr>
          <p:txBody>
            <a:bodyPr wrap="square" lIns="182880" tIns="182880" rIns="0" bIns="38100" anchor="t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noProof="1"/>
                <a:t>      SBIR|STTR</a:t>
              </a: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F6CAD61-A982-BE2D-22E4-3057E75B4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10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18340" y="1628068"/>
              <a:ext cx="430243" cy="420355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9D534AD-92B6-507F-2184-19756FFAAA4E}"/>
                </a:ext>
              </a:extLst>
            </p:cNvPr>
            <p:cNvSpPr txBox="1"/>
            <p:nvPr/>
          </p:nvSpPr>
          <p:spPr>
            <a:xfrm>
              <a:off x="4953257" y="2125940"/>
              <a:ext cx="431800" cy="2340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AD731EB-33D5-3633-F7DD-5A66A46659E6}"/>
                </a:ext>
              </a:extLst>
            </p:cNvPr>
            <p:cNvSpPr txBox="1"/>
            <p:nvPr/>
          </p:nvSpPr>
          <p:spPr>
            <a:xfrm>
              <a:off x="4280031" y="2167798"/>
              <a:ext cx="1905330" cy="215444"/>
            </a:xfrm>
            <a:prstGeom prst="rect">
              <a:avLst/>
            </a:prstGeom>
            <a:noFill/>
          </p:spPr>
          <p:txBody>
            <a:bodyPr wrap="none" lIns="0">
              <a:spAutoFit/>
            </a:bodyPr>
            <a:lstStyle/>
            <a:p>
              <a:r>
                <a:rPr lang="en-US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Reducing Barriers to Dual-Use Entry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AF0A191-036D-EAB4-A8E7-C4E925A21007}"/>
                </a:ext>
              </a:extLst>
            </p:cNvPr>
            <p:cNvSpPr txBox="1"/>
            <p:nvPr/>
          </p:nvSpPr>
          <p:spPr>
            <a:xfrm>
              <a:off x="4172472" y="1216465"/>
              <a:ext cx="1430145" cy="215444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1400" b="1" dirty="0"/>
                <a:t>Seed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6B07DAF-8B90-8EF6-53D4-841E765E0795}"/>
              </a:ext>
            </a:extLst>
          </p:cNvPr>
          <p:cNvGrpSpPr/>
          <p:nvPr/>
        </p:nvGrpSpPr>
        <p:grpSpPr>
          <a:xfrm>
            <a:off x="6227948" y="1216465"/>
            <a:ext cx="1897222" cy="5005529"/>
            <a:chOff x="6341947" y="1216465"/>
            <a:chExt cx="1897222" cy="5005529"/>
          </a:xfrm>
        </p:grpSpPr>
        <p:sp>
          <p:nvSpPr>
            <p:cNvPr id="36" name="TextBox 131">
              <a:extLst>
                <a:ext uri="{FF2B5EF4-FFF2-40B4-BE49-F238E27FC236}">
                  <a16:creationId xmlns:a16="http://schemas.microsoft.com/office/drawing/2014/main" id="{80B29CD3-0759-1987-F06E-E5A04CC13D89}"/>
                </a:ext>
              </a:extLst>
            </p:cNvPr>
            <p:cNvSpPr txBox="1"/>
            <p:nvPr/>
          </p:nvSpPr>
          <p:spPr>
            <a:xfrm>
              <a:off x="6497020" y="4451378"/>
              <a:ext cx="1516545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noProof="1"/>
                <a:t>$250M</a:t>
              </a:r>
            </a:p>
          </p:txBody>
        </p:sp>
        <p:sp>
          <p:nvSpPr>
            <p:cNvPr id="37" name="TextBox 132">
              <a:extLst>
                <a:ext uri="{FF2B5EF4-FFF2-40B4-BE49-F238E27FC236}">
                  <a16:creationId xmlns:a16="http://schemas.microsoft.com/office/drawing/2014/main" id="{BF13401F-F7CB-A4A4-DBC3-15D5C1139A66}"/>
                </a:ext>
              </a:extLst>
            </p:cNvPr>
            <p:cNvSpPr txBox="1"/>
            <p:nvPr/>
          </p:nvSpPr>
          <p:spPr>
            <a:xfrm>
              <a:off x="6497020" y="5031429"/>
              <a:ext cx="1516545" cy="30777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noProof="1"/>
                <a:t>12-24 Months</a:t>
              </a:r>
            </a:p>
          </p:txBody>
        </p:sp>
        <p:sp>
          <p:nvSpPr>
            <p:cNvPr id="38" name="TextBox 133">
              <a:extLst>
                <a:ext uri="{FF2B5EF4-FFF2-40B4-BE49-F238E27FC236}">
                  <a16:creationId xmlns:a16="http://schemas.microsoft.com/office/drawing/2014/main" id="{182BDBEA-3255-DA46-A05A-C7D9040B065A}"/>
                </a:ext>
              </a:extLst>
            </p:cNvPr>
            <p:cNvSpPr txBox="1"/>
            <p:nvPr/>
          </p:nvSpPr>
          <p:spPr>
            <a:xfrm>
              <a:off x="6497020" y="5752302"/>
              <a:ext cx="1516545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noProof="1"/>
                <a:t>Mature Prototype</a:t>
              </a:r>
            </a:p>
          </p:txBody>
        </p:sp>
        <p:sp>
          <p:nvSpPr>
            <p:cNvPr id="47" name="TextBox 128">
              <a:extLst>
                <a:ext uri="{FF2B5EF4-FFF2-40B4-BE49-F238E27FC236}">
                  <a16:creationId xmlns:a16="http://schemas.microsoft.com/office/drawing/2014/main" id="{FE04C580-0737-E59C-CFFD-0486809D2422}"/>
                </a:ext>
              </a:extLst>
            </p:cNvPr>
            <p:cNvSpPr txBox="1"/>
            <p:nvPr/>
          </p:nvSpPr>
          <p:spPr>
            <a:xfrm>
              <a:off x="6497020" y="2472129"/>
              <a:ext cx="1516545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noProof="1"/>
                <a:t>Army Stakeholder Originated</a:t>
              </a:r>
            </a:p>
          </p:txBody>
        </p:sp>
        <p:sp>
          <p:nvSpPr>
            <p:cNvPr id="50" name="Freeform: Shape 43">
              <a:extLst>
                <a:ext uri="{FF2B5EF4-FFF2-40B4-BE49-F238E27FC236}">
                  <a16:creationId xmlns:a16="http://schemas.microsoft.com/office/drawing/2014/main" id="{3F9CAB18-5225-2071-87E9-29BDD52FBDC3}"/>
                </a:ext>
              </a:extLst>
            </p:cNvPr>
            <p:cNvSpPr/>
            <p:nvPr/>
          </p:nvSpPr>
          <p:spPr>
            <a:xfrm>
              <a:off x="6341947" y="1566474"/>
              <a:ext cx="1897222" cy="4655520"/>
            </a:xfrm>
            <a:custGeom>
              <a:avLst/>
              <a:gdLst>
                <a:gd name="connsiteX0" fmla="*/ 205467 w 1884071"/>
                <a:gd name="connsiteY0" fmla="*/ 555334 h 4655520"/>
                <a:gd name="connsiteX1" fmla="*/ 40107 w 1884071"/>
                <a:gd name="connsiteY1" fmla="*/ 720694 h 4655520"/>
                <a:gd name="connsiteX2" fmla="*/ 40107 w 1884071"/>
                <a:gd name="connsiteY2" fmla="*/ 4444441 h 4655520"/>
                <a:gd name="connsiteX3" fmla="*/ 205467 w 1884071"/>
                <a:gd name="connsiteY3" fmla="*/ 4609801 h 4655520"/>
                <a:gd name="connsiteX4" fmla="*/ 1678604 w 1884071"/>
                <a:gd name="connsiteY4" fmla="*/ 4609801 h 4655520"/>
                <a:gd name="connsiteX5" fmla="*/ 1843964 w 1884071"/>
                <a:gd name="connsiteY5" fmla="*/ 4444441 h 4655520"/>
                <a:gd name="connsiteX6" fmla="*/ 1843964 w 1884071"/>
                <a:gd name="connsiteY6" fmla="*/ 720694 h 4655520"/>
                <a:gd name="connsiteX7" fmla="*/ 1678604 w 1884071"/>
                <a:gd name="connsiteY7" fmla="*/ 555334 h 4655520"/>
                <a:gd name="connsiteX8" fmla="*/ 1110310 w 1884071"/>
                <a:gd name="connsiteY8" fmla="*/ 555334 h 4655520"/>
                <a:gd name="connsiteX9" fmla="*/ 942035 w 1884071"/>
                <a:gd name="connsiteY9" fmla="*/ 750213 h 4655520"/>
                <a:gd name="connsiteX10" fmla="*/ 773760 w 1884071"/>
                <a:gd name="connsiteY10" fmla="*/ 555334 h 4655520"/>
                <a:gd name="connsiteX11" fmla="*/ 176858 w 1884071"/>
                <a:gd name="connsiteY11" fmla="*/ 0 h 4655520"/>
                <a:gd name="connsiteX12" fmla="*/ 1707213 w 1884071"/>
                <a:gd name="connsiteY12" fmla="*/ 0 h 4655520"/>
                <a:gd name="connsiteX13" fmla="*/ 1884071 w 1884071"/>
                <a:gd name="connsiteY13" fmla="*/ 176858 h 4655520"/>
                <a:gd name="connsiteX14" fmla="*/ 1884071 w 1884071"/>
                <a:gd name="connsiteY14" fmla="*/ 4478662 h 4655520"/>
                <a:gd name="connsiteX15" fmla="*/ 1707213 w 1884071"/>
                <a:gd name="connsiteY15" fmla="*/ 4655520 h 4655520"/>
                <a:gd name="connsiteX16" fmla="*/ 176858 w 1884071"/>
                <a:gd name="connsiteY16" fmla="*/ 4655520 h 4655520"/>
                <a:gd name="connsiteX17" fmla="*/ 0 w 1884071"/>
                <a:gd name="connsiteY17" fmla="*/ 4478662 h 4655520"/>
                <a:gd name="connsiteX18" fmla="*/ 0 w 1884071"/>
                <a:gd name="connsiteY18" fmla="*/ 176858 h 4655520"/>
                <a:gd name="connsiteX19" fmla="*/ 176858 w 1884071"/>
                <a:gd name="connsiteY19" fmla="*/ 0 h 465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84071" h="4655520">
                  <a:moveTo>
                    <a:pt x="205467" y="555334"/>
                  </a:moveTo>
                  <a:cubicBezTo>
                    <a:pt x="114141" y="555334"/>
                    <a:pt x="40107" y="629368"/>
                    <a:pt x="40107" y="720694"/>
                  </a:cubicBezTo>
                  <a:lnTo>
                    <a:pt x="40107" y="4444441"/>
                  </a:lnTo>
                  <a:cubicBezTo>
                    <a:pt x="40107" y="4535767"/>
                    <a:pt x="114141" y="4609801"/>
                    <a:pt x="205467" y="4609801"/>
                  </a:cubicBezTo>
                  <a:lnTo>
                    <a:pt x="1678604" y="4609801"/>
                  </a:lnTo>
                  <a:cubicBezTo>
                    <a:pt x="1769930" y="4609801"/>
                    <a:pt x="1843964" y="4535767"/>
                    <a:pt x="1843964" y="4444441"/>
                  </a:cubicBezTo>
                  <a:lnTo>
                    <a:pt x="1843964" y="720694"/>
                  </a:lnTo>
                  <a:cubicBezTo>
                    <a:pt x="1843964" y="629368"/>
                    <a:pt x="1769930" y="555334"/>
                    <a:pt x="1678604" y="555334"/>
                  </a:cubicBezTo>
                  <a:lnTo>
                    <a:pt x="1110310" y="555334"/>
                  </a:lnTo>
                  <a:lnTo>
                    <a:pt x="942035" y="750213"/>
                  </a:lnTo>
                  <a:lnTo>
                    <a:pt x="773760" y="555334"/>
                  </a:lnTo>
                  <a:close/>
                  <a:moveTo>
                    <a:pt x="176858" y="0"/>
                  </a:moveTo>
                  <a:lnTo>
                    <a:pt x="1707213" y="0"/>
                  </a:lnTo>
                  <a:cubicBezTo>
                    <a:pt x="1804889" y="0"/>
                    <a:pt x="1884071" y="79182"/>
                    <a:pt x="1884071" y="176858"/>
                  </a:cubicBezTo>
                  <a:lnTo>
                    <a:pt x="1884071" y="4478662"/>
                  </a:lnTo>
                  <a:cubicBezTo>
                    <a:pt x="1884071" y="4576338"/>
                    <a:pt x="1804889" y="4655520"/>
                    <a:pt x="1707213" y="4655520"/>
                  </a:cubicBezTo>
                  <a:lnTo>
                    <a:pt x="176858" y="4655520"/>
                  </a:lnTo>
                  <a:cubicBezTo>
                    <a:pt x="79182" y="4655520"/>
                    <a:pt x="0" y="4576338"/>
                    <a:pt x="0" y="4478662"/>
                  </a:cubicBezTo>
                  <a:lnTo>
                    <a:pt x="0" y="176858"/>
                  </a:lnTo>
                  <a:cubicBezTo>
                    <a:pt x="0" y="79182"/>
                    <a:pt x="79182" y="0"/>
                    <a:pt x="176858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wrap="square" lIns="640080" tIns="182880" rIns="0" bIns="38100" anchor="t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noProof="1"/>
                <a:t>TMI</a:t>
              </a: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FC06E78A-D44D-6EDD-F795-A993A45F9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15210" y="1635696"/>
              <a:ext cx="428820" cy="41896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A973307-9AA1-211B-03A8-E46A09612B5D}"/>
                </a:ext>
              </a:extLst>
            </p:cNvPr>
            <p:cNvSpPr txBox="1"/>
            <p:nvPr/>
          </p:nvSpPr>
          <p:spPr>
            <a:xfrm>
              <a:off x="7115873" y="2123171"/>
              <a:ext cx="431800" cy="2340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AB6A2D4-4F8E-4021-3DA5-1AEDF3C5EF4E}"/>
                </a:ext>
              </a:extLst>
            </p:cNvPr>
            <p:cNvSpPr txBox="1"/>
            <p:nvPr/>
          </p:nvSpPr>
          <p:spPr>
            <a:xfrm>
              <a:off x="6416035" y="2156117"/>
              <a:ext cx="174140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Minimum Viable Prototype</a:t>
              </a:r>
              <a:br>
                <a:rPr lang="en-US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Acceleration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DF9C2E5-9276-B715-3EC7-0EF7A847B008}"/>
                </a:ext>
              </a:extLst>
            </p:cNvPr>
            <p:cNvSpPr txBox="1"/>
            <p:nvPr/>
          </p:nvSpPr>
          <p:spPr>
            <a:xfrm>
              <a:off x="6497020" y="3685713"/>
              <a:ext cx="1686545" cy="430887"/>
            </a:xfrm>
            <a:prstGeom prst="rect">
              <a:avLst/>
            </a:prstGeom>
            <a:noFill/>
          </p:spPr>
          <p:txBody>
            <a:bodyPr wrap="square" lIns="0" tIns="0" bIns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1">
                  <a:ln>
                    <a:noFill/>
                  </a:ln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1x Call for Proposals, Annually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DA0961-D0A3-3B00-F2B8-B89598ED1DE3}"/>
                </a:ext>
              </a:extLst>
            </p:cNvPr>
            <p:cNvSpPr txBox="1"/>
            <p:nvPr/>
          </p:nvSpPr>
          <p:spPr>
            <a:xfrm>
              <a:off x="6341947" y="1216465"/>
              <a:ext cx="1897222" cy="215444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1400" b="1" dirty="0"/>
                <a:t>Series A/B</a:t>
              </a:r>
            </a:p>
          </p:txBody>
        </p:sp>
      </p:grpSp>
      <p:sp>
        <p:nvSpPr>
          <p:cNvPr id="15" name="TextBox 134">
            <a:extLst>
              <a:ext uri="{FF2B5EF4-FFF2-40B4-BE49-F238E27FC236}">
                <a16:creationId xmlns:a16="http://schemas.microsoft.com/office/drawing/2014/main" id="{903234C4-56AE-3597-614B-8BFDDAAF4878}"/>
              </a:ext>
            </a:extLst>
          </p:cNvPr>
          <p:cNvSpPr txBox="1"/>
          <p:nvPr/>
        </p:nvSpPr>
        <p:spPr>
          <a:xfrm>
            <a:off x="246990" y="1077966"/>
            <a:ext cx="1321273" cy="49244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noProof="1"/>
              <a:t>Venture</a:t>
            </a:r>
          </a:p>
          <a:p>
            <a:r>
              <a:rPr lang="en-US" sz="1600" b="1" noProof="1"/>
              <a:t>Equivalent</a:t>
            </a:r>
          </a:p>
        </p:txBody>
      </p:sp>
      <p:pic>
        <p:nvPicPr>
          <p:cNvPr id="93" name="Picture 92" descr="Application, icon&#10;&#10;AI-generated content may be incorrect.">
            <a:extLst>
              <a:ext uri="{FF2B5EF4-FFF2-40B4-BE49-F238E27FC236}">
                <a16:creationId xmlns:a16="http://schemas.microsoft.com/office/drawing/2014/main" id="{671C679B-95D6-C874-4E67-184C23330A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74002" y="2753471"/>
            <a:ext cx="735419" cy="716384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5C2D3955-BC24-74EB-7067-14395E2F64FB}"/>
              </a:ext>
            </a:extLst>
          </p:cNvPr>
          <p:cNvSpPr txBox="1"/>
          <p:nvPr/>
        </p:nvSpPr>
        <p:spPr>
          <a:xfrm>
            <a:off x="10636236" y="3510357"/>
            <a:ext cx="1278498" cy="747897"/>
          </a:xfrm>
          <a:prstGeom prst="rect">
            <a:avLst/>
          </a:prstGeom>
          <a:noFill/>
        </p:spPr>
        <p:txBody>
          <a:bodyPr wrap="square" lIns="51435" tIns="0" bIns="0" rtlCol="0">
            <a:spAutoFit/>
          </a:bodyPr>
          <a:lstStyle/>
          <a:p>
            <a:pPr marL="0" marR="0" lvl="0" indent="0" defTabSz="424365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Transition to PAE Budgets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52C2A38-AECA-35BA-EA68-35994DCE35A3}"/>
              </a:ext>
            </a:extLst>
          </p:cNvPr>
          <p:cNvSpPr txBox="1"/>
          <p:nvPr/>
        </p:nvSpPr>
        <p:spPr>
          <a:xfrm>
            <a:off x="10636236" y="4583927"/>
            <a:ext cx="1274176" cy="144655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defTabSz="565785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1400" b="1" kern="0" dirty="0">
                <a:solidFill>
                  <a:srgbClr val="000000"/>
                </a:solidFill>
                <a:cs typeface="Arial" panose="020B0604020202020204" pitchFamily="34" charset="0"/>
              </a:rPr>
              <a:t>Objective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: </a:t>
            </a:r>
            <a:r>
              <a:rPr kumimoji="0" lang="en-US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Transition or Fielding </a:t>
            </a:r>
            <a:endParaRPr kumimoji="0" lang="en-US" sz="1400" u="none" strike="noStrike" kern="0" cap="none" spc="0" normalizeH="0" baseline="0" noProof="0" dirty="0">
              <a:ln>
                <a:noFill/>
              </a:ln>
              <a:solidFill>
                <a:srgbClr val="222222">
                  <a:lumMod val="50000"/>
                  <a:lumOff val="50000"/>
                </a:srgbClr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0" marR="0" lvl="0" indent="0" defTabSz="4243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cs typeface="Arial" panose="020B0604020202020204" pitchFamily="34" charset="0"/>
              </a:rPr>
              <a:t>Integration into </a:t>
            </a:r>
            <a:br>
              <a:rPr kumimoji="0" lang="en-US" sz="1200" b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cs typeface="Arial" panose="020B0604020202020204" pitchFamily="34" charset="0"/>
              </a:rPr>
            </a:br>
            <a:r>
              <a:rPr kumimoji="0" lang="en-US" sz="1200" b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cs typeface="Arial" panose="020B0604020202020204" pitchFamily="34" charset="0"/>
              </a:rPr>
              <a:t>PAE programs, procurement, etc. </a:t>
            </a:r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47E28402-FC1B-98CC-39CF-3248FA619C2F}"/>
              </a:ext>
            </a:extLst>
          </p:cNvPr>
          <p:cNvCxnSpPr>
            <a:cxnSpLocks/>
          </p:cNvCxnSpPr>
          <p:nvPr/>
        </p:nvCxnSpPr>
        <p:spPr>
          <a:xfrm flipH="1">
            <a:off x="10636236" y="4449300"/>
            <a:ext cx="1274176" cy="0"/>
          </a:xfrm>
          <a:prstGeom prst="straightConnector1">
            <a:avLst/>
          </a:prstGeom>
          <a:noFill/>
          <a:ln w="38100" cap="flat" cmpd="sng" algn="ctr">
            <a:solidFill>
              <a:srgbClr val="FFCC00"/>
            </a:solidFill>
            <a:prstDash val="solid"/>
            <a:miter lim="800000"/>
            <a:headEnd type="none" w="med" len="med"/>
            <a:tailEnd type="none" w="lg" len="lg"/>
          </a:ln>
          <a:effectLst/>
        </p:spPr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EAE49FBD-FBB6-FBB9-A66F-5A072A55D427}"/>
              </a:ext>
            </a:extLst>
          </p:cNvPr>
          <p:cNvCxnSpPr>
            <a:cxnSpLocks/>
            <a:stCxn id="31" idx="3"/>
            <a:endCxn id="95" idx="0"/>
          </p:cNvCxnSpPr>
          <p:nvPr/>
        </p:nvCxnSpPr>
        <p:spPr>
          <a:xfrm flipV="1">
            <a:off x="10242599" y="2667161"/>
            <a:ext cx="1024443" cy="1233996"/>
          </a:xfrm>
          <a:prstGeom prst="bentConnector4">
            <a:avLst>
              <a:gd name="adj1" fmla="val 13636"/>
              <a:gd name="adj2" fmla="val 112435"/>
            </a:avLst>
          </a:prstGeom>
          <a:noFill/>
          <a:ln w="6350" cap="flat" cmpd="sng" algn="ctr">
            <a:solidFill>
              <a:schemeClr val="tx2"/>
            </a:solidFill>
            <a:prstDash val="solid"/>
            <a:miter lim="800000"/>
            <a:tailEnd type="diamond"/>
          </a:ln>
          <a:effectLst/>
        </p:spPr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583EBCB1-7685-4A8D-B783-5D258DE4CA42}"/>
              </a:ext>
            </a:extLst>
          </p:cNvPr>
          <p:cNvGrpSpPr/>
          <p:nvPr/>
        </p:nvGrpSpPr>
        <p:grpSpPr>
          <a:xfrm>
            <a:off x="3842916" y="3157642"/>
            <a:ext cx="96823" cy="2817062"/>
            <a:chOff x="4027848" y="3157642"/>
            <a:chExt cx="96823" cy="2817062"/>
          </a:xfrm>
          <a:solidFill>
            <a:schemeClr val="accent1">
              <a:lumMod val="90000"/>
            </a:schemeClr>
          </a:solidFill>
        </p:grpSpPr>
        <p:sp>
          <p:nvSpPr>
            <p:cNvPr id="3" name="Triangle 2">
              <a:extLst>
                <a:ext uri="{FF2B5EF4-FFF2-40B4-BE49-F238E27FC236}">
                  <a16:creationId xmlns:a16="http://schemas.microsoft.com/office/drawing/2014/main" id="{FE673F09-04D0-3997-8678-750A52534826}"/>
                </a:ext>
              </a:extLst>
            </p:cNvPr>
            <p:cNvSpPr/>
            <p:nvPr/>
          </p:nvSpPr>
          <p:spPr>
            <a:xfrm rot="5400000">
              <a:off x="3960856" y="3224634"/>
              <a:ext cx="230808" cy="96823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B20871C0-BD97-0830-805C-ED1869AB2050}"/>
                </a:ext>
              </a:extLst>
            </p:cNvPr>
            <p:cNvSpPr/>
            <p:nvPr/>
          </p:nvSpPr>
          <p:spPr>
            <a:xfrm rot="5400000">
              <a:off x="3960856" y="4507525"/>
              <a:ext cx="230808" cy="96823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riangle 5">
              <a:extLst>
                <a:ext uri="{FF2B5EF4-FFF2-40B4-BE49-F238E27FC236}">
                  <a16:creationId xmlns:a16="http://schemas.microsoft.com/office/drawing/2014/main" id="{3C960237-F4FB-236B-8D21-426A186E3BE7}"/>
                </a:ext>
              </a:extLst>
            </p:cNvPr>
            <p:cNvSpPr/>
            <p:nvPr/>
          </p:nvSpPr>
          <p:spPr>
            <a:xfrm rot="5400000">
              <a:off x="3960856" y="5810888"/>
              <a:ext cx="230808" cy="96823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123">
            <a:extLst>
              <a:ext uri="{FF2B5EF4-FFF2-40B4-BE49-F238E27FC236}">
                <a16:creationId xmlns:a16="http://schemas.microsoft.com/office/drawing/2014/main" id="{C878CE8D-0D41-CF51-C55C-8E5FB91A7404}"/>
              </a:ext>
            </a:extLst>
          </p:cNvPr>
          <p:cNvSpPr txBox="1"/>
          <p:nvPr/>
        </p:nvSpPr>
        <p:spPr>
          <a:xfrm>
            <a:off x="8504535" y="3685713"/>
            <a:ext cx="1738064" cy="43088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1400" noProof="1"/>
              <a:t>1x Call for Proposals, Annually</a:t>
            </a:r>
          </a:p>
        </p:txBody>
      </p:sp>
      <p:sp>
        <p:nvSpPr>
          <p:cNvPr id="32" name="TextBox 124">
            <a:extLst>
              <a:ext uri="{FF2B5EF4-FFF2-40B4-BE49-F238E27FC236}">
                <a16:creationId xmlns:a16="http://schemas.microsoft.com/office/drawing/2014/main" id="{441E65CE-1C47-1B5F-FC9E-A483B4355E9A}"/>
              </a:ext>
            </a:extLst>
          </p:cNvPr>
          <p:cNvSpPr txBox="1"/>
          <p:nvPr/>
        </p:nvSpPr>
        <p:spPr>
          <a:xfrm>
            <a:off x="8504535" y="4451378"/>
            <a:ext cx="1516545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1"/>
              <a:t>$67M</a:t>
            </a:r>
          </a:p>
        </p:txBody>
      </p:sp>
      <p:sp>
        <p:nvSpPr>
          <p:cNvPr id="33" name="TextBox 125">
            <a:extLst>
              <a:ext uri="{FF2B5EF4-FFF2-40B4-BE49-F238E27FC236}">
                <a16:creationId xmlns:a16="http://schemas.microsoft.com/office/drawing/2014/main" id="{6FD96D5D-5F78-4340-54B3-43C9AE17A2FA}"/>
              </a:ext>
            </a:extLst>
          </p:cNvPr>
          <p:cNvSpPr txBox="1"/>
          <p:nvPr/>
        </p:nvSpPr>
        <p:spPr>
          <a:xfrm>
            <a:off x="8504535" y="5031429"/>
            <a:ext cx="1516545" cy="30777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1"/>
              <a:t>2-3 Years</a:t>
            </a:r>
          </a:p>
        </p:txBody>
      </p:sp>
      <p:sp>
        <p:nvSpPr>
          <p:cNvPr id="34" name="TextBox 126">
            <a:extLst>
              <a:ext uri="{FF2B5EF4-FFF2-40B4-BE49-F238E27FC236}">
                <a16:creationId xmlns:a16="http://schemas.microsoft.com/office/drawing/2014/main" id="{79F0D146-9483-7234-F9E4-323AB1FF7517}"/>
              </a:ext>
            </a:extLst>
          </p:cNvPr>
          <p:cNvSpPr txBox="1"/>
          <p:nvPr/>
        </p:nvSpPr>
        <p:spPr>
          <a:xfrm>
            <a:off x="8459119" y="5634535"/>
            <a:ext cx="1723893" cy="43088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1"/>
              <a:t>Mature Manufacturing Processes</a:t>
            </a:r>
          </a:p>
        </p:txBody>
      </p:sp>
      <p:sp>
        <p:nvSpPr>
          <p:cNvPr id="52" name="Freeform: Shape 45">
            <a:extLst>
              <a:ext uri="{FF2B5EF4-FFF2-40B4-BE49-F238E27FC236}">
                <a16:creationId xmlns:a16="http://schemas.microsoft.com/office/drawing/2014/main" id="{97DBD54C-ED0F-D13A-4CA3-B3852CC69950}"/>
              </a:ext>
            </a:extLst>
          </p:cNvPr>
          <p:cNvSpPr/>
          <p:nvPr/>
        </p:nvSpPr>
        <p:spPr>
          <a:xfrm>
            <a:off x="8350325" y="1566474"/>
            <a:ext cx="1946501" cy="4655520"/>
          </a:xfrm>
          <a:custGeom>
            <a:avLst/>
            <a:gdLst>
              <a:gd name="connsiteX0" fmla="*/ 205467 w 1884071"/>
              <a:gd name="connsiteY0" fmla="*/ 555334 h 4655520"/>
              <a:gd name="connsiteX1" fmla="*/ 40107 w 1884071"/>
              <a:gd name="connsiteY1" fmla="*/ 720694 h 4655520"/>
              <a:gd name="connsiteX2" fmla="*/ 40107 w 1884071"/>
              <a:gd name="connsiteY2" fmla="*/ 4444441 h 4655520"/>
              <a:gd name="connsiteX3" fmla="*/ 205467 w 1884071"/>
              <a:gd name="connsiteY3" fmla="*/ 4609801 h 4655520"/>
              <a:gd name="connsiteX4" fmla="*/ 1678604 w 1884071"/>
              <a:gd name="connsiteY4" fmla="*/ 4609801 h 4655520"/>
              <a:gd name="connsiteX5" fmla="*/ 1843964 w 1884071"/>
              <a:gd name="connsiteY5" fmla="*/ 4444441 h 4655520"/>
              <a:gd name="connsiteX6" fmla="*/ 1843964 w 1884071"/>
              <a:gd name="connsiteY6" fmla="*/ 720694 h 4655520"/>
              <a:gd name="connsiteX7" fmla="*/ 1678604 w 1884071"/>
              <a:gd name="connsiteY7" fmla="*/ 555334 h 4655520"/>
              <a:gd name="connsiteX8" fmla="*/ 1110310 w 1884071"/>
              <a:gd name="connsiteY8" fmla="*/ 555334 h 4655520"/>
              <a:gd name="connsiteX9" fmla="*/ 942035 w 1884071"/>
              <a:gd name="connsiteY9" fmla="*/ 750213 h 4655520"/>
              <a:gd name="connsiteX10" fmla="*/ 773760 w 1884071"/>
              <a:gd name="connsiteY10" fmla="*/ 555334 h 4655520"/>
              <a:gd name="connsiteX11" fmla="*/ 176858 w 1884071"/>
              <a:gd name="connsiteY11" fmla="*/ 0 h 4655520"/>
              <a:gd name="connsiteX12" fmla="*/ 1707213 w 1884071"/>
              <a:gd name="connsiteY12" fmla="*/ 0 h 4655520"/>
              <a:gd name="connsiteX13" fmla="*/ 1884071 w 1884071"/>
              <a:gd name="connsiteY13" fmla="*/ 176858 h 4655520"/>
              <a:gd name="connsiteX14" fmla="*/ 1884071 w 1884071"/>
              <a:gd name="connsiteY14" fmla="*/ 4478662 h 4655520"/>
              <a:gd name="connsiteX15" fmla="*/ 1707213 w 1884071"/>
              <a:gd name="connsiteY15" fmla="*/ 4655520 h 4655520"/>
              <a:gd name="connsiteX16" fmla="*/ 176858 w 1884071"/>
              <a:gd name="connsiteY16" fmla="*/ 4655520 h 4655520"/>
              <a:gd name="connsiteX17" fmla="*/ 0 w 1884071"/>
              <a:gd name="connsiteY17" fmla="*/ 4478662 h 4655520"/>
              <a:gd name="connsiteX18" fmla="*/ 0 w 1884071"/>
              <a:gd name="connsiteY18" fmla="*/ 176858 h 4655520"/>
              <a:gd name="connsiteX19" fmla="*/ 176858 w 1884071"/>
              <a:gd name="connsiteY19" fmla="*/ 0 h 4655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84071" h="4655520">
                <a:moveTo>
                  <a:pt x="205467" y="555334"/>
                </a:moveTo>
                <a:cubicBezTo>
                  <a:pt x="114141" y="555334"/>
                  <a:pt x="40107" y="629368"/>
                  <a:pt x="40107" y="720694"/>
                </a:cubicBezTo>
                <a:lnTo>
                  <a:pt x="40107" y="4444441"/>
                </a:lnTo>
                <a:cubicBezTo>
                  <a:pt x="40107" y="4535767"/>
                  <a:pt x="114141" y="4609801"/>
                  <a:pt x="205467" y="4609801"/>
                </a:cubicBezTo>
                <a:lnTo>
                  <a:pt x="1678604" y="4609801"/>
                </a:lnTo>
                <a:cubicBezTo>
                  <a:pt x="1769930" y="4609801"/>
                  <a:pt x="1843964" y="4535767"/>
                  <a:pt x="1843964" y="4444441"/>
                </a:cubicBezTo>
                <a:lnTo>
                  <a:pt x="1843964" y="720694"/>
                </a:lnTo>
                <a:cubicBezTo>
                  <a:pt x="1843964" y="629368"/>
                  <a:pt x="1769930" y="555334"/>
                  <a:pt x="1678604" y="555334"/>
                </a:cubicBezTo>
                <a:lnTo>
                  <a:pt x="1110310" y="555334"/>
                </a:lnTo>
                <a:lnTo>
                  <a:pt x="942035" y="750213"/>
                </a:lnTo>
                <a:lnTo>
                  <a:pt x="773760" y="555334"/>
                </a:lnTo>
                <a:close/>
                <a:moveTo>
                  <a:pt x="176858" y="0"/>
                </a:moveTo>
                <a:lnTo>
                  <a:pt x="1707213" y="0"/>
                </a:lnTo>
                <a:cubicBezTo>
                  <a:pt x="1804889" y="0"/>
                  <a:pt x="1884071" y="79182"/>
                  <a:pt x="1884071" y="176858"/>
                </a:cubicBezTo>
                <a:lnTo>
                  <a:pt x="1884071" y="4478662"/>
                </a:lnTo>
                <a:cubicBezTo>
                  <a:pt x="1884071" y="4576338"/>
                  <a:pt x="1804889" y="4655520"/>
                  <a:pt x="1707213" y="4655520"/>
                </a:cubicBezTo>
                <a:lnTo>
                  <a:pt x="176858" y="4655520"/>
                </a:lnTo>
                <a:cubicBezTo>
                  <a:pt x="79182" y="4655520"/>
                  <a:pt x="0" y="4576338"/>
                  <a:pt x="0" y="4478662"/>
                </a:cubicBezTo>
                <a:lnTo>
                  <a:pt x="0" y="176858"/>
                </a:lnTo>
                <a:cubicBezTo>
                  <a:pt x="0" y="79182"/>
                  <a:pt x="79182" y="0"/>
                  <a:pt x="176858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457200" tIns="182880" rIns="0" bIns="3810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noProof="1"/>
              <a:t>    ManTech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7A8F104-2853-6DBD-A527-106E2479636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8307" y="1596069"/>
            <a:ext cx="532054" cy="519826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03DF5D3D-D3D7-5FB8-C9ED-9ADA1C614C04}"/>
              </a:ext>
            </a:extLst>
          </p:cNvPr>
          <p:cNvSpPr txBox="1"/>
          <p:nvPr/>
        </p:nvSpPr>
        <p:spPr>
          <a:xfrm>
            <a:off x="9105166" y="2123362"/>
            <a:ext cx="431800" cy="2340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103EC5-16EB-88BB-4712-18CA4425175D}"/>
              </a:ext>
            </a:extLst>
          </p:cNvPr>
          <p:cNvSpPr txBox="1"/>
          <p:nvPr/>
        </p:nvSpPr>
        <p:spPr>
          <a:xfrm>
            <a:off x="8373256" y="1216465"/>
            <a:ext cx="1841811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en-US" sz="1400" b="1" dirty="0"/>
              <a:t>Growth/Series C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AF84EF2-78C9-CC2B-365E-571C569007E0}"/>
              </a:ext>
            </a:extLst>
          </p:cNvPr>
          <p:cNvSpPr txBox="1"/>
          <p:nvPr/>
        </p:nvSpPr>
        <p:spPr>
          <a:xfrm>
            <a:off x="8504535" y="2172057"/>
            <a:ext cx="1769074" cy="215444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Manufacturing at Scale and Speed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38CB1B3-F6D1-A5A5-1E93-FEAF6BC7D69F}"/>
              </a:ext>
            </a:extLst>
          </p:cNvPr>
          <p:cNvGrpSpPr/>
          <p:nvPr/>
        </p:nvGrpSpPr>
        <p:grpSpPr>
          <a:xfrm>
            <a:off x="6060821" y="3157642"/>
            <a:ext cx="96823" cy="2817062"/>
            <a:chOff x="4027848" y="3157642"/>
            <a:chExt cx="96823" cy="2817062"/>
          </a:xfrm>
          <a:solidFill>
            <a:schemeClr val="accent1">
              <a:lumMod val="90000"/>
            </a:schemeClr>
          </a:solidFill>
        </p:grpSpPr>
        <p:sp>
          <p:nvSpPr>
            <p:cNvPr id="70" name="Triangle 69">
              <a:extLst>
                <a:ext uri="{FF2B5EF4-FFF2-40B4-BE49-F238E27FC236}">
                  <a16:creationId xmlns:a16="http://schemas.microsoft.com/office/drawing/2014/main" id="{7E043271-E95D-3BAE-9BBA-5266E02E4A1E}"/>
                </a:ext>
              </a:extLst>
            </p:cNvPr>
            <p:cNvSpPr/>
            <p:nvPr/>
          </p:nvSpPr>
          <p:spPr>
            <a:xfrm rot="5400000">
              <a:off x="3960856" y="3224634"/>
              <a:ext cx="230808" cy="96823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riangle 70">
              <a:extLst>
                <a:ext uri="{FF2B5EF4-FFF2-40B4-BE49-F238E27FC236}">
                  <a16:creationId xmlns:a16="http://schemas.microsoft.com/office/drawing/2014/main" id="{E087F91E-C208-58F3-82E2-29DE536F77A3}"/>
                </a:ext>
              </a:extLst>
            </p:cNvPr>
            <p:cNvSpPr/>
            <p:nvPr/>
          </p:nvSpPr>
          <p:spPr>
            <a:xfrm rot="5400000">
              <a:off x="3960856" y="4507525"/>
              <a:ext cx="230808" cy="96823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riangle 71">
              <a:extLst>
                <a:ext uri="{FF2B5EF4-FFF2-40B4-BE49-F238E27FC236}">
                  <a16:creationId xmlns:a16="http://schemas.microsoft.com/office/drawing/2014/main" id="{A74E1B88-E3F9-5DDB-A73E-85B810C680EF}"/>
                </a:ext>
              </a:extLst>
            </p:cNvPr>
            <p:cNvSpPr/>
            <p:nvPr/>
          </p:nvSpPr>
          <p:spPr>
            <a:xfrm rot="5400000">
              <a:off x="3960856" y="5810888"/>
              <a:ext cx="230808" cy="96823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F2DD80A-9BEC-A21E-EE5C-59610D5FB68E}"/>
              </a:ext>
            </a:extLst>
          </p:cNvPr>
          <p:cNvGrpSpPr/>
          <p:nvPr/>
        </p:nvGrpSpPr>
        <p:grpSpPr>
          <a:xfrm>
            <a:off x="8191180" y="3157642"/>
            <a:ext cx="96823" cy="2817062"/>
            <a:chOff x="4027848" y="3157642"/>
            <a:chExt cx="96823" cy="2817062"/>
          </a:xfrm>
          <a:solidFill>
            <a:schemeClr val="accent1">
              <a:lumMod val="90000"/>
            </a:schemeClr>
          </a:solidFill>
        </p:grpSpPr>
        <p:sp>
          <p:nvSpPr>
            <p:cNvPr id="74" name="Triangle 73">
              <a:extLst>
                <a:ext uri="{FF2B5EF4-FFF2-40B4-BE49-F238E27FC236}">
                  <a16:creationId xmlns:a16="http://schemas.microsoft.com/office/drawing/2014/main" id="{34A854AF-BA39-9867-937B-D5AB922B5CC1}"/>
                </a:ext>
              </a:extLst>
            </p:cNvPr>
            <p:cNvSpPr/>
            <p:nvPr/>
          </p:nvSpPr>
          <p:spPr>
            <a:xfrm rot="5400000">
              <a:off x="3960856" y="3224634"/>
              <a:ext cx="230808" cy="96823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riangle 74">
              <a:extLst>
                <a:ext uri="{FF2B5EF4-FFF2-40B4-BE49-F238E27FC236}">
                  <a16:creationId xmlns:a16="http://schemas.microsoft.com/office/drawing/2014/main" id="{30D53CD2-84AC-CF5B-905F-7EF61E276D00}"/>
                </a:ext>
              </a:extLst>
            </p:cNvPr>
            <p:cNvSpPr/>
            <p:nvPr/>
          </p:nvSpPr>
          <p:spPr>
            <a:xfrm rot="5400000">
              <a:off x="3960856" y="4507525"/>
              <a:ext cx="230808" cy="96823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riangle 75">
              <a:extLst>
                <a:ext uri="{FF2B5EF4-FFF2-40B4-BE49-F238E27FC236}">
                  <a16:creationId xmlns:a16="http://schemas.microsoft.com/office/drawing/2014/main" id="{4BA222C4-E144-3E1D-4BFC-164BB677FE90}"/>
                </a:ext>
              </a:extLst>
            </p:cNvPr>
            <p:cNvSpPr/>
            <p:nvPr/>
          </p:nvSpPr>
          <p:spPr>
            <a:xfrm rot="5400000">
              <a:off x="3960856" y="5810888"/>
              <a:ext cx="230808" cy="96823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0" name="Text Placeholder 4">
            <a:extLst>
              <a:ext uri="{FF2B5EF4-FFF2-40B4-BE49-F238E27FC236}">
                <a16:creationId xmlns:a16="http://schemas.microsoft.com/office/drawing/2014/main" id="{3AEDA2E7-FFEC-7877-CDF0-C9C5397B75F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00688" y="24713"/>
            <a:ext cx="1190625" cy="215444"/>
          </a:xfrm>
        </p:spPr>
        <p:txBody>
          <a:bodyPr/>
          <a:lstStyle/>
          <a:p>
            <a:r>
              <a:rPr lang="en-US" b="0" dirty="0">
                <a:solidFill>
                  <a:schemeClr val="tx2"/>
                </a:solidFill>
              </a:rPr>
              <a:t>UNCLASSIFIED</a:t>
            </a:r>
          </a:p>
        </p:txBody>
      </p:sp>
      <p:sp>
        <p:nvSpPr>
          <p:cNvPr id="111" name="Text Placeholder 6">
            <a:extLst>
              <a:ext uri="{FF2B5EF4-FFF2-40B4-BE49-F238E27FC236}">
                <a16:creationId xmlns:a16="http://schemas.microsoft.com/office/drawing/2014/main" id="{9DB00A09-1AE3-AFB5-F4EF-355CF5620F8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0688" y="6642877"/>
            <a:ext cx="1190625" cy="215444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374421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2A9BD4-1BBE-D240-B8C5-DE9DFA267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ARMY FUZE: FROM CONCEPT TO CAPABILITY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F0D91E-7091-8390-10A1-729275B36F6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00688" y="24713"/>
            <a:ext cx="1190625" cy="215444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D93A8-AD36-C704-A836-9D85744592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2386979-62AF-554E-85EF-845783AD7AED}" type="slidenum">
              <a:rPr lang="en-US" smtClean="0"/>
              <a:pPr/>
              <a:t>7</a:t>
            </a:fld>
            <a:endParaRPr lang="en-US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4D9923-A866-904C-7AE2-9D87328F9CC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0688" y="6642877"/>
            <a:ext cx="1190625" cy="215444"/>
          </a:xfrm>
        </p:spPr>
        <p:txBody>
          <a:bodyPr/>
          <a:lstStyle/>
          <a:p>
            <a:r>
              <a:rPr lang="en-US" dirty="0"/>
              <a:t>UNCLASSIFIED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00C8DB-A019-1FB8-C6A8-219F56150990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ARMY FUZE PORTFOLIO OVERVIEW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A4FC28-1091-FD83-6723-64059BCDA12B}"/>
              </a:ext>
            </a:extLst>
          </p:cNvPr>
          <p:cNvSpPr/>
          <p:nvPr/>
        </p:nvSpPr>
        <p:spPr>
          <a:xfrm>
            <a:off x="9761381" y="1742107"/>
            <a:ext cx="1482494" cy="351567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BBB2AE-15E8-B7FA-2A05-EF42009671C6}"/>
              </a:ext>
            </a:extLst>
          </p:cNvPr>
          <p:cNvSpPr txBox="1"/>
          <p:nvPr/>
        </p:nvSpPr>
        <p:spPr>
          <a:xfrm>
            <a:off x="6096000" y="5931531"/>
            <a:ext cx="5873170" cy="35137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0" marR="0" lvl="0" indent="0" algn="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TRLs increase across the entire ecosystem, but no single program takes a solution from TRL 1 through 9. </a:t>
            </a:r>
          </a:p>
          <a:p>
            <a:pPr marL="0" marR="0" lvl="0" indent="0" algn="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Instead, the FUZE ecosystem together delivers end-to-end TRL progression, with deliberate touchpoints and handoffs.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A54634-1AD6-2074-48BD-9C888609F1FA}"/>
              </a:ext>
            </a:extLst>
          </p:cNvPr>
          <p:cNvSpPr txBox="1"/>
          <p:nvPr/>
        </p:nvSpPr>
        <p:spPr>
          <a:xfrm>
            <a:off x="204200" y="1585304"/>
            <a:ext cx="660115" cy="64633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Army FUZE Potential Funding Source(s)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E9411A-8C27-69A1-E941-454D32BAFABF}"/>
              </a:ext>
            </a:extLst>
          </p:cNvPr>
          <p:cNvSpPr txBox="1"/>
          <p:nvPr/>
        </p:nvSpPr>
        <p:spPr>
          <a:xfrm>
            <a:off x="204200" y="3807958"/>
            <a:ext cx="651148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 algn="ctr" defTabSz="754427">
              <a:defRPr sz="2800" b="1">
                <a:solidFill>
                  <a:schemeClr val="accent1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Deal Size</a:t>
            </a:r>
          </a:p>
        </p:txBody>
      </p:sp>
      <p:cxnSp>
        <p:nvCxnSpPr>
          <p:cNvPr id="13" name="Straight Connector 81">
            <a:extLst>
              <a:ext uri="{FF2B5EF4-FFF2-40B4-BE49-F238E27FC236}">
                <a16:creationId xmlns:a16="http://schemas.microsoft.com/office/drawing/2014/main" id="{216099F7-3952-1354-E2AB-3D3245C8FB7D}"/>
              </a:ext>
            </a:extLst>
          </p:cNvPr>
          <p:cNvCxnSpPr>
            <a:cxnSpLocks/>
            <a:stCxn id="29" idx="0"/>
            <a:endCxn id="30" idx="1"/>
          </p:cNvCxnSpPr>
          <p:nvPr/>
        </p:nvCxnSpPr>
        <p:spPr>
          <a:xfrm rot="5400000" flipH="1" flipV="1">
            <a:off x="5381589" y="2273010"/>
            <a:ext cx="361241" cy="79685"/>
          </a:xfrm>
          <a:prstGeom prst="bentConnector2">
            <a:avLst/>
          </a:prstGeom>
          <a:ln w="22225" cap="sq">
            <a:solidFill>
              <a:schemeClr val="tx1"/>
            </a:solidFill>
            <a:prstDash val="soli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0">
            <a:extLst>
              <a:ext uri="{FF2B5EF4-FFF2-40B4-BE49-F238E27FC236}">
                <a16:creationId xmlns:a16="http://schemas.microsoft.com/office/drawing/2014/main" id="{0C08B399-09CF-F48A-AEA5-635F55E2F59E}"/>
              </a:ext>
            </a:extLst>
          </p:cNvPr>
          <p:cNvCxnSpPr>
            <a:cxnSpLocks/>
            <a:stCxn id="15" idx="0"/>
            <a:endCxn id="16" idx="1"/>
          </p:cNvCxnSpPr>
          <p:nvPr/>
        </p:nvCxnSpPr>
        <p:spPr>
          <a:xfrm rot="5400000" flipH="1" flipV="1">
            <a:off x="1048276" y="2229712"/>
            <a:ext cx="422732" cy="104789"/>
          </a:xfrm>
          <a:prstGeom prst="bentConnector2">
            <a:avLst/>
          </a:prstGeom>
          <a:ln w="22225" cap="sq">
            <a:solidFill>
              <a:schemeClr val="tx1"/>
            </a:solidFill>
            <a:prstDash val="soli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2FC8D82-06DD-5692-4DA1-B4764ED7799F}"/>
              </a:ext>
            </a:extLst>
          </p:cNvPr>
          <p:cNvSpPr/>
          <p:nvPr/>
        </p:nvSpPr>
        <p:spPr>
          <a:xfrm>
            <a:off x="1154664" y="2493472"/>
            <a:ext cx="105167" cy="10516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C0C5C2-793E-573B-4095-CD49F5F32797}"/>
              </a:ext>
            </a:extLst>
          </p:cNvPr>
          <p:cNvSpPr txBox="1"/>
          <p:nvPr/>
        </p:nvSpPr>
        <p:spPr>
          <a:xfrm>
            <a:off x="1312037" y="1932176"/>
            <a:ext cx="1145388" cy="277127"/>
          </a:xfrm>
          <a:prstGeom prst="rect">
            <a:avLst/>
          </a:prstGeom>
          <a:noFill/>
        </p:spPr>
        <p:txBody>
          <a:bodyPr wrap="square" lIns="51435" tIns="0" bIns="0" rtlCol="0">
            <a:spAutoFit/>
          </a:bodyPr>
          <a:lstStyle/>
          <a:p>
            <a:pPr marL="0" marR="0" lvl="0" indent="0" algn="l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xTech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(Prize Competitions)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0E1493-CE84-6196-FFC9-18C8E53E40EB}"/>
              </a:ext>
            </a:extLst>
          </p:cNvPr>
          <p:cNvSpPr txBox="1"/>
          <p:nvPr/>
        </p:nvSpPr>
        <p:spPr>
          <a:xfrm>
            <a:off x="1337201" y="2692350"/>
            <a:ext cx="1121525" cy="113559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marL="0" marR="0" lvl="0" indent="0" algn="l" defTabSz="56578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Market Research &amp; Tech Scouting </a:t>
            </a:r>
          </a:p>
          <a:p>
            <a:pPr marL="0" marR="0" lvl="0" indent="0" algn="l" defTabSz="565785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3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8" b="0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Competitions used to connect </a:t>
            </a:r>
            <a:r>
              <a:rPr kumimoji="0" lang="en-US" sz="788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startups, academia, and non-</a:t>
            </a:r>
            <a:r>
              <a:rPr kumimoji="0" lang="en-US" sz="788" b="1" i="1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traditionals</a:t>
            </a:r>
            <a:r>
              <a:rPr kumimoji="0" lang="en-US" sz="788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788" b="0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Army gaps.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953D3A1-17B4-74CF-A840-35440A48ADC5}"/>
              </a:ext>
            </a:extLst>
          </p:cNvPr>
          <p:cNvCxnSpPr>
            <a:cxnSpLocks/>
          </p:cNvCxnSpPr>
          <p:nvPr/>
        </p:nvCxnSpPr>
        <p:spPr>
          <a:xfrm>
            <a:off x="1349528" y="2544941"/>
            <a:ext cx="994656" cy="1115"/>
          </a:xfrm>
          <a:prstGeom prst="straightConnector1">
            <a:avLst/>
          </a:prstGeom>
          <a:ln w="63500" cap="rnd">
            <a:solidFill>
              <a:schemeClr val="accent3"/>
            </a:solidFill>
            <a:prstDash val="solid"/>
            <a:headEnd type="none" w="med" len="med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64">
            <a:extLst>
              <a:ext uri="{FF2B5EF4-FFF2-40B4-BE49-F238E27FC236}">
                <a16:creationId xmlns:a16="http://schemas.microsoft.com/office/drawing/2014/main" id="{CD400FB4-1848-99C7-2F64-DBCB49EB4BF6}"/>
              </a:ext>
            </a:extLst>
          </p:cNvPr>
          <p:cNvCxnSpPr>
            <a:cxnSpLocks/>
            <a:stCxn id="20" idx="0"/>
            <a:endCxn id="21" idx="1"/>
          </p:cNvCxnSpPr>
          <p:nvPr/>
        </p:nvCxnSpPr>
        <p:spPr>
          <a:xfrm rot="5400000" flipH="1" flipV="1">
            <a:off x="2369559" y="2217130"/>
            <a:ext cx="422732" cy="129953"/>
          </a:xfrm>
          <a:prstGeom prst="bentConnector2">
            <a:avLst/>
          </a:prstGeom>
          <a:ln w="22225" cap="sq">
            <a:solidFill>
              <a:schemeClr val="tx1"/>
            </a:solidFill>
            <a:prstDash val="soli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2012E9B-4CE6-9399-AF78-01BCE33FAEFB}"/>
              </a:ext>
            </a:extLst>
          </p:cNvPr>
          <p:cNvSpPr/>
          <p:nvPr/>
        </p:nvSpPr>
        <p:spPr>
          <a:xfrm>
            <a:off x="2463365" y="2493472"/>
            <a:ext cx="105167" cy="10516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0C129F-1AA7-0490-F420-745FC3F8AB8A}"/>
              </a:ext>
            </a:extLst>
          </p:cNvPr>
          <p:cNvSpPr txBox="1"/>
          <p:nvPr/>
        </p:nvSpPr>
        <p:spPr>
          <a:xfrm>
            <a:off x="2645902" y="1932176"/>
            <a:ext cx="1465905" cy="277127"/>
          </a:xfrm>
          <a:prstGeom prst="rect">
            <a:avLst/>
          </a:prstGeom>
          <a:noFill/>
        </p:spPr>
        <p:txBody>
          <a:bodyPr wrap="square" lIns="51435" tIns="0" bIns="0" rtlCol="0" anchor="b">
            <a:spAutoFit/>
          </a:bodyPr>
          <a:lstStyle/>
          <a:p>
            <a:pPr marL="0" marR="0" lvl="0" indent="0" algn="l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xTech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SBIR|STTR </a:t>
            </a:r>
          </a:p>
          <a:p>
            <a:pPr marL="0" marR="0" lvl="0" indent="0" algn="l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(Open Topics)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BB10D3-8B6E-1AE6-456A-EC1FD9A235D5}"/>
              </a:ext>
            </a:extLst>
          </p:cNvPr>
          <p:cNvSpPr txBox="1"/>
          <p:nvPr/>
        </p:nvSpPr>
        <p:spPr>
          <a:xfrm>
            <a:off x="2645902" y="2658060"/>
            <a:ext cx="1317232" cy="7716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56578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Solution Sourcing  </a:t>
            </a: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8" b="0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Challenges, open topics, and solicitations used to screen and source promising solutions.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50171CA-F60A-E355-F3E2-5FDEA19CE82E}"/>
              </a:ext>
            </a:extLst>
          </p:cNvPr>
          <p:cNvCxnSpPr>
            <a:cxnSpLocks/>
          </p:cNvCxnSpPr>
          <p:nvPr/>
        </p:nvCxnSpPr>
        <p:spPr>
          <a:xfrm>
            <a:off x="2645902" y="2546056"/>
            <a:ext cx="1185707" cy="0"/>
          </a:xfrm>
          <a:prstGeom prst="straightConnector1">
            <a:avLst/>
          </a:prstGeom>
          <a:ln w="63500" cap="rnd">
            <a:solidFill>
              <a:schemeClr val="accent3"/>
            </a:solidFill>
            <a:prstDash val="solid"/>
            <a:headEnd type="none" w="med" len="med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DB8AF96-E79F-AFDE-AEA6-79301BACDB2B}"/>
              </a:ext>
            </a:extLst>
          </p:cNvPr>
          <p:cNvSpPr txBox="1"/>
          <p:nvPr/>
        </p:nvSpPr>
        <p:spPr>
          <a:xfrm>
            <a:off x="4147912" y="2658060"/>
            <a:ext cx="1317233" cy="92756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56578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Feasibility and Concept Validation </a:t>
            </a: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8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Small businesses and research teams partner with labs </a:t>
            </a:r>
            <a:r>
              <a:rPr kumimoji="0" lang="en-US" sz="788" b="0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validate feasibility.</a:t>
            </a:r>
          </a:p>
        </p:txBody>
      </p:sp>
      <p:cxnSp>
        <p:nvCxnSpPr>
          <p:cNvPr id="25" name="Straight Connector 71">
            <a:extLst>
              <a:ext uri="{FF2B5EF4-FFF2-40B4-BE49-F238E27FC236}">
                <a16:creationId xmlns:a16="http://schemas.microsoft.com/office/drawing/2014/main" id="{C9A270B1-1C89-EEA7-6F2A-CEBEA7974069}"/>
              </a:ext>
            </a:extLst>
          </p:cNvPr>
          <p:cNvCxnSpPr>
            <a:cxnSpLocks/>
            <a:stCxn id="26" idx="0"/>
            <a:endCxn id="27" idx="1"/>
          </p:cNvCxnSpPr>
          <p:nvPr/>
        </p:nvCxnSpPr>
        <p:spPr>
          <a:xfrm rot="5400000" flipH="1" flipV="1">
            <a:off x="3858248" y="2232785"/>
            <a:ext cx="422796" cy="98578"/>
          </a:xfrm>
          <a:prstGeom prst="bentConnector2">
            <a:avLst/>
          </a:prstGeom>
          <a:ln w="22225" cap="sq">
            <a:solidFill>
              <a:schemeClr val="tx1"/>
            </a:solidFill>
            <a:prstDash val="soli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166D8B12-C7F3-2C6A-93DE-7C83307109A5}"/>
              </a:ext>
            </a:extLst>
          </p:cNvPr>
          <p:cNvSpPr/>
          <p:nvPr/>
        </p:nvSpPr>
        <p:spPr>
          <a:xfrm>
            <a:off x="3967773" y="2493472"/>
            <a:ext cx="105167" cy="10516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D74F22-8991-E709-D781-7E32044ED320}"/>
              </a:ext>
            </a:extLst>
          </p:cNvPr>
          <p:cNvSpPr txBox="1"/>
          <p:nvPr/>
        </p:nvSpPr>
        <p:spPr>
          <a:xfrm>
            <a:off x="4118935" y="1932176"/>
            <a:ext cx="1139591" cy="276999"/>
          </a:xfrm>
          <a:prstGeom prst="rect">
            <a:avLst/>
          </a:prstGeom>
          <a:noFill/>
        </p:spPr>
        <p:txBody>
          <a:bodyPr wrap="square" lIns="51435" tIns="0" bIns="0" rtlCol="0">
            <a:spAutoFit/>
          </a:bodyPr>
          <a:lstStyle/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SBIR|STTR</a:t>
            </a:r>
          </a:p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(Feasibility Studies)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9D326B8-4D53-389A-8BED-C328491FBD32}"/>
              </a:ext>
            </a:extLst>
          </p:cNvPr>
          <p:cNvCxnSpPr>
            <a:cxnSpLocks/>
          </p:cNvCxnSpPr>
          <p:nvPr/>
        </p:nvCxnSpPr>
        <p:spPr>
          <a:xfrm>
            <a:off x="4146187" y="2546056"/>
            <a:ext cx="1187640" cy="0"/>
          </a:xfrm>
          <a:prstGeom prst="straightConnector1">
            <a:avLst/>
          </a:prstGeom>
          <a:ln w="63500" cap="rnd">
            <a:solidFill>
              <a:schemeClr val="accent3"/>
            </a:solidFill>
            <a:prstDash val="solid"/>
            <a:headEnd type="none" w="med" len="med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9AB7793-3B04-8232-CA1A-0563395F3EBB}"/>
              </a:ext>
            </a:extLst>
          </p:cNvPr>
          <p:cNvSpPr/>
          <p:nvPr/>
        </p:nvSpPr>
        <p:spPr>
          <a:xfrm>
            <a:off x="5469783" y="2493472"/>
            <a:ext cx="105167" cy="10516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D325AA-C087-5DE7-8FC7-83CC26372716}"/>
              </a:ext>
            </a:extLst>
          </p:cNvPr>
          <p:cNvSpPr txBox="1"/>
          <p:nvPr/>
        </p:nvSpPr>
        <p:spPr>
          <a:xfrm>
            <a:off x="5602052" y="1932176"/>
            <a:ext cx="1153742" cy="400110"/>
          </a:xfrm>
          <a:prstGeom prst="rect">
            <a:avLst/>
          </a:prstGeom>
          <a:noFill/>
        </p:spPr>
        <p:txBody>
          <a:bodyPr wrap="square" lIns="51435" tIns="0" bIns="0" rtlCol="0">
            <a:spAutoFit/>
          </a:bodyPr>
          <a:lstStyle/>
          <a:p>
            <a:pPr marL="0" marR="0" lvl="0" indent="0" algn="l" defTabSz="424365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SBIR|STTR + TMI </a:t>
            </a:r>
          </a:p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(Prototype Contracts)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CFDCDF-DC83-1CDE-62EA-33F6D2401631}"/>
              </a:ext>
            </a:extLst>
          </p:cNvPr>
          <p:cNvSpPr txBox="1"/>
          <p:nvPr/>
        </p:nvSpPr>
        <p:spPr>
          <a:xfrm>
            <a:off x="5661788" y="2658060"/>
            <a:ext cx="1168480" cy="8063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56578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Prototype Development </a:t>
            </a: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8" b="0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Companies develop working prototypes with </a:t>
            </a:r>
            <a:r>
              <a:rPr kumimoji="0" lang="en-US" sz="788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labs and SMEs. 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8994863-4142-AC75-CB39-13AFF933068A}"/>
              </a:ext>
            </a:extLst>
          </p:cNvPr>
          <p:cNvCxnSpPr>
            <a:cxnSpLocks/>
          </p:cNvCxnSpPr>
          <p:nvPr/>
        </p:nvCxnSpPr>
        <p:spPr>
          <a:xfrm>
            <a:off x="5669543" y="2546056"/>
            <a:ext cx="1041287" cy="0"/>
          </a:xfrm>
          <a:prstGeom prst="straightConnector1">
            <a:avLst/>
          </a:prstGeom>
          <a:ln w="63500" cap="rnd">
            <a:solidFill>
              <a:schemeClr val="accent3"/>
            </a:solidFill>
            <a:prstDash val="solid"/>
            <a:headEnd type="none" w="med" len="med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95">
            <a:extLst>
              <a:ext uri="{FF2B5EF4-FFF2-40B4-BE49-F238E27FC236}">
                <a16:creationId xmlns:a16="http://schemas.microsoft.com/office/drawing/2014/main" id="{57CAAEF3-7661-4701-EF47-8D86F9598FEE}"/>
              </a:ext>
            </a:extLst>
          </p:cNvPr>
          <p:cNvCxnSpPr>
            <a:cxnSpLocks/>
            <a:stCxn id="34" idx="0"/>
            <a:endCxn id="35" idx="1"/>
          </p:cNvCxnSpPr>
          <p:nvPr/>
        </p:nvCxnSpPr>
        <p:spPr>
          <a:xfrm rot="5400000" flipH="1" flipV="1">
            <a:off x="6774823" y="2260288"/>
            <a:ext cx="345852" cy="120517"/>
          </a:xfrm>
          <a:prstGeom prst="bentConnector2">
            <a:avLst/>
          </a:prstGeom>
          <a:ln w="22225" cap="sq">
            <a:solidFill>
              <a:schemeClr val="tx1"/>
            </a:solidFill>
            <a:prstDash val="soli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6F42BC71-4AA7-4F00-3838-44D617179722}"/>
              </a:ext>
            </a:extLst>
          </p:cNvPr>
          <p:cNvSpPr/>
          <p:nvPr/>
        </p:nvSpPr>
        <p:spPr>
          <a:xfrm>
            <a:off x="6834907" y="2493472"/>
            <a:ext cx="105167" cy="10516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B8FBF2-4DFC-6A14-070B-22CBF6CBD143}"/>
              </a:ext>
            </a:extLst>
          </p:cNvPr>
          <p:cNvSpPr txBox="1"/>
          <p:nvPr/>
        </p:nvSpPr>
        <p:spPr>
          <a:xfrm>
            <a:off x="7008008" y="1932176"/>
            <a:ext cx="1230758" cy="430887"/>
          </a:xfrm>
          <a:prstGeom prst="rect">
            <a:avLst/>
          </a:prstGeom>
          <a:noFill/>
        </p:spPr>
        <p:txBody>
          <a:bodyPr wrap="square" lIns="51435" tIns="0" bIns="0" rtlCol="0">
            <a:spAutoFit/>
          </a:bodyPr>
          <a:lstStyle/>
          <a:p>
            <a:pPr marL="0" marR="0" lvl="0" indent="0" algn="l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SBIR|STTR + TMI + ManTech</a:t>
            </a:r>
          </a:p>
          <a:p>
            <a:pPr marL="0" marR="0" lvl="0" indent="0" algn="l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(Transition Readiness)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8E0F65-6D3C-E97E-101A-7325DF5BCA64}"/>
              </a:ext>
            </a:extLst>
          </p:cNvPr>
          <p:cNvSpPr txBox="1"/>
          <p:nvPr/>
        </p:nvSpPr>
        <p:spPr>
          <a:xfrm>
            <a:off x="7008008" y="2658060"/>
            <a:ext cx="1101932" cy="68505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56578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Maturation </a:t>
            </a:r>
            <a:b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&amp; Scaling </a:t>
            </a: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8" b="0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TMI funds relevance, ManTech enables scale.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F7FAF8F-763A-A745-1418-7EAB7E0B4158}"/>
              </a:ext>
            </a:extLst>
          </p:cNvPr>
          <p:cNvCxnSpPr>
            <a:cxnSpLocks/>
          </p:cNvCxnSpPr>
          <p:nvPr/>
        </p:nvCxnSpPr>
        <p:spPr>
          <a:xfrm>
            <a:off x="7028070" y="2546056"/>
            <a:ext cx="1081870" cy="0"/>
          </a:xfrm>
          <a:prstGeom prst="straightConnector1">
            <a:avLst/>
          </a:prstGeom>
          <a:ln w="63500" cap="rnd">
            <a:solidFill>
              <a:schemeClr val="accent3"/>
            </a:solidFill>
            <a:prstDash val="solid"/>
            <a:headEnd type="none" w="med" len="med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104">
            <a:extLst>
              <a:ext uri="{FF2B5EF4-FFF2-40B4-BE49-F238E27FC236}">
                <a16:creationId xmlns:a16="http://schemas.microsoft.com/office/drawing/2014/main" id="{AECF1008-A316-4DDE-DA3B-684374250323}"/>
              </a:ext>
            </a:extLst>
          </p:cNvPr>
          <p:cNvCxnSpPr>
            <a:cxnSpLocks/>
            <a:stCxn id="39" idx="0"/>
            <a:endCxn id="40" idx="1"/>
          </p:cNvCxnSpPr>
          <p:nvPr/>
        </p:nvCxnSpPr>
        <p:spPr>
          <a:xfrm rot="5400000" flipH="1" flipV="1">
            <a:off x="8141361" y="2277002"/>
            <a:ext cx="345852" cy="87088"/>
          </a:xfrm>
          <a:prstGeom prst="bentConnector2">
            <a:avLst/>
          </a:prstGeom>
          <a:ln w="22225" cap="sq">
            <a:solidFill>
              <a:schemeClr val="tx1"/>
            </a:solidFill>
            <a:prstDash val="soli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F06CE5DD-684B-A196-9F7F-7EC1BCD2CB3D}"/>
              </a:ext>
            </a:extLst>
          </p:cNvPr>
          <p:cNvSpPr/>
          <p:nvPr/>
        </p:nvSpPr>
        <p:spPr>
          <a:xfrm>
            <a:off x="8218159" y="2493472"/>
            <a:ext cx="105167" cy="10516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A7A4F6B-7707-E854-BE01-EF8F8CFF5706}"/>
              </a:ext>
            </a:extLst>
          </p:cNvPr>
          <p:cNvSpPr txBox="1"/>
          <p:nvPr/>
        </p:nvSpPr>
        <p:spPr>
          <a:xfrm>
            <a:off x="8357831" y="1932176"/>
            <a:ext cx="1371573" cy="430887"/>
          </a:xfrm>
          <a:prstGeom prst="rect">
            <a:avLst/>
          </a:prstGeom>
          <a:noFill/>
        </p:spPr>
        <p:txBody>
          <a:bodyPr wrap="square" lIns="51435" tIns="0" bIns="0" rtlCol="0">
            <a:spAutoFit/>
          </a:bodyPr>
          <a:lstStyle/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ManTech + TMI + PAE + DIU</a:t>
            </a:r>
          </a:p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(Transition Plannin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659421F-A575-A173-15EE-87C82EFD8396}"/>
              </a:ext>
            </a:extLst>
          </p:cNvPr>
          <p:cNvSpPr txBox="1"/>
          <p:nvPr/>
        </p:nvSpPr>
        <p:spPr>
          <a:xfrm>
            <a:off x="8400695" y="2658060"/>
            <a:ext cx="1218903" cy="8063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56578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Transition Pathway Identification </a:t>
            </a: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8" b="0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Commitment secured from </a:t>
            </a:r>
            <a:r>
              <a:rPr kumimoji="0" lang="en-US" sz="788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PAEs/PMs </a:t>
            </a:r>
            <a:r>
              <a:rPr kumimoji="0" lang="en-US" sz="788" b="0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(transition intent).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03B13C4-30A7-DE08-50F2-F2114D22CD2F}"/>
              </a:ext>
            </a:extLst>
          </p:cNvPr>
          <p:cNvCxnSpPr>
            <a:cxnSpLocks/>
          </p:cNvCxnSpPr>
          <p:nvPr/>
        </p:nvCxnSpPr>
        <p:spPr>
          <a:xfrm flipH="1">
            <a:off x="8421070" y="2546056"/>
            <a:ext cx="1146995" cy="0"/>
          </a:xfrm>
          <a:prstGeom prst="straightConnector1">
            <a:avLst/>
          </a:prstGeom>
          <a:ln w="63500" cap="rnd">
            <a:solidFill>
              <a:schemeClr val="accent3"/>
            </a:solidFill>
            <a:prstDash val="solid"/>
            <a:headEnd type="none" w="med" len="med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109">
            <a:extLst>
              <a:ext uri="{FF2B5EF4-FFF2-40B4-BE49-F238E27FC236}">
                <a16:creationId xmlns:a16="http://schemas.microsoft.com/office/drawing/2014/main" id="{E5F0FEC2-8441-048D-B450-6363683A947A}"/>
              </a:ext>
            </a:extLst>
          </p:cNvPr>
          <p:cNvCxnSpPr>
            <a:cxnSpLocks/>
            <a:stCxn id="44" idx="0"/>
            <a:endCxn id="45" idx="1"/>
          </p:cNvCxnSpPr>
          <p:nvPr/>
        </p:nvCxnSpPr>
        <p:spPr>
          <a:xfrm rot="5400000" flipH="1" flipV="1">
            <a:off x="9691410" y="2313696"/>
            <a:ext cx="218885" cy="140668"/>
          </a:xfrm>
          <a:prstGeom prst="bentConnector2">
            <a:avLst/>
          </a:prstGeom>
          <a:ln w="22225" cap="sq">
            <a:solidFill>
              <a:schemeClr val="tx1"/>
            </a:solidFill>
            <a:prstDash val="soli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AC019B36-0182-D4B4-4375-463CD1F0CA84}"/>
              </a:ext>
            </a:extLst>
          </p:cNvPr>
          <p:cNvSpPr/>
          <p:nvPr/>
        </p:nvSpPr>
        <p:spPr>
          <a:xfrm>
            <a:off x="9677934" y="2493472"/>
            <a:ext cx="105167" cy="10516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EC5C193-F199-AE3A-5B02-69BE112AE3D6}"/>
              </a:ext>
            </a:extLst>
          </p:cNvPr>
          <p:cNvSpPr txBox="1"/>
          <p:nvPr/>
        </p:nvSpPr>
        <p:spPr>
          <a:xfrm>
            <a:off x="9871186" y="2118711"/>
            <a:ext cx="1413925" cy="311752"/>
          </a:xfrm>
          <a:prstGeom prst="rect">
            <a:avLst/>
          </a:prstGeom>
          <a:noFill/>
        </p:spPr>
        <p:txBody>
          <a:bodyPr wrap="square" lIns="51435" tIns="0" bIns="0" rtlCol="0">
            <a:spAutoFit/>
          </a:bodyPr>
          <a:lstStyle/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Transition </a:t>
            </a:r>
            <a:b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PAE Budgets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9991C65-9B63-EAE1-10CF-1169B854E4C9}"/>
              </a:ext>
            </a:extLst>
          </p:cNvPr>
          <p:cNvSpPr txBox="1"/>
          <p:nvPr/>
        </p:nvSpPr>
        <p:spPr>
          <a:xfrm>
            <a:off x="9871186" y="2658060"/>
            <a:ext cx="1317232" cy="1135595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marL="0" marR="0" lvl="0" indent="0" algn="l" defTabSz="56578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End-State: Transition </a:t>
            </a:r>
            <a:b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013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Fielding </a:t>
            </a: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8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Integration into PAE programs, procurement, etc. 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350AECF-2C56-6E37-C755-EECDF78CDD97}"/>
              </a:ext>
            </a:extLst>
          </p:cNvPr>
          <p:cNvCxnSpPr>
            <a:cxnSpLocks/>
          </p:cNvCxnSpPr>
          <p:nvPr/>
        </p:nvCxnSpPr>
        <p:spPr>
          <a:xfrm flipV="1">
            <a:off x="2515949" y="2705529"/>
            <a:ext cx="0" cy="1345875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F1BC8CC-ABAB-E79D-FC2B-3B96FBB2DB1D}"/>
              </a:ext>
            </a:extLst>
          </p:cNvPr>
          <p:cNvCxnSpPr>
            <a:cxnSpLocks/>
          </p:cNvCxnSpPr>
          <p:nvPr/>
        </p:nvCxnSpPr>
        <p:spPr>
          <a:xfrm flipV="1">
            <a:off x="4016757" y="2705529"/>
            <a:ext cx="0" cy="1345875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FE343B2-0BE2-6A53-7471-93EA6BC38796}"/>
              </a:ext>
            </a:extLst>
          </p:cNvPr>
          <p:cNvCxnSpPr>
            <a:cxnSpLocks/>
          </p:cNvCxnSpPr>
          <p:nvPr/>
        </p:nvCxnSpPr>
        <p:spPr>
          <a:xfrm flipV="1">
            <a:off x="5506513" y="2705529"/>
            <a:ext cx="0" cy="1345875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D8C0CA2-818E-3212-A633-B724C146BC5A}"/>
              </a:ext>
            </a:extLst>
          </p:cNvPr>
          <p:cNvCxnSpPr>
            <a:cxnSpLocks/>
          </p:cNvCxnSpPr>
          <p:nvPr/>
        </p:nvCxnSpPr>
        <p:spPr>
          <a:xfrm flipV="1">
            <a:off x="6882714" y="2705529"/>
            <a:ext cx="0" cy="1345875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03CBC99-8C57-2D27-DF17-3C4EBFE7098D}"/>
              </a:ext>
            </a:extLst>
          </p:cNvPr>
          <p:cNvCxnSpPr>
            <a:cxnSpLocks/>
          </p:cNvCxnSpPr>
          <p:nvPr/>
        </p:nvCxnSpPr>
        <p:spPr>
          <a:xfrm flipV="1">
            <a:off x="8268804" y="2705529"/>
            <a:ext cx="0" cy="1345875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FB20CFC-1EE3-9EC2-BB42-CC03EB54E2DF}"/>
              </a:ext>
            </a:extLst>
          </p:cNvPr>
          <p:cNvCxnSpPr>
            <a:cxnSpLocks/>
          </p:cNvCxnSpPr>
          <p:nvPr/>
        </p:nvCxnSpPr>
        <p:spPr>
          <a:xfrm flipH="1">
            <a:off x="9871187" y="2546056"/>
            <a:ext cx="1317231" cy="0"/>
          </a:xfrm>
          <a:prstGeom prst="straightConnector1">
            <a:avLst/>
          </a:prstGeom>
          <a:ln w="63500" cap="rnd">
            <a:solidFill>
              <a:schemeClr val="accent3"/>
            </a:solidFill>
            <a:headEnd type="none" w="med" len="med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0290DB25-0D34-7464-2F3D-0CB808117188}"/>
              </a:ext>
            </a:extLst>
          </p:cNvPr>
          <p:cNvSpPr txBox="1"/>
          <p:nvPr/>
        </p:nvSpPr>
        <p:spPr>
          <a:xfrm>
            <a:off x="1337201" y="4437944"/>
            <a:ext cx="1053449" cy="507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Pre-Seed</a:t>
            </a:r>
          </a:p>
          <a:p>
            <a:pPr marL="171450" marR="0" lvl="0" indent="-17145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Angels</a:t>
            </a:r>
          </a:p>
          <a:p>
            <a:pPr marL="171450" marR="0" lvl="0" indent="-17145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Family &amp; Friends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F293799-ADD1-7467-5772-884E8B2DCF3D}"/>
              </a:ext>
            </a:extLst>
          </p:cNvPr>
          <p:cNvSpPr txBox="1"/>
          <p:nvPr/>
        </p:nvSpPr>
        <p:spPr>
          <a:xfrm>
            <a:off x="2645902" y="4437944"/>
            <a:ext cx="131723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Pre-Seed</a:t>
            </a:r>
          </a:p>
          <a:p>
            <a:pPr marL="171450" marR="0" lvl="0" indent="-17145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Angels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F1220EB-5557-B248-1F6A-8B676406F927}"/>
              </a:ext>
            </a:extLst>
          </p:cNvPr>
          <p:cNvSpPr txBox="1"/>
          <p:nvPr/>
        </p:nvSpPr>
        <p:spPr>
          <a:xfrm>
            <a:off x="4147911" y="4437944"/>
            <a:ext cx="1218138" cy="507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Pre-Seed/Seed</a:t>
            </a:r>
          </a:p>
          <a:p>
            <a:pPr marL="171450" marR="0" lvl="0" indent="-17145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Angels</a:t>
            </a:r>
          </a:p>
          <a:p>
            <a:pPr marL="171450" marR="0" lvl="0" indent="-17145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Early-Stage VCs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7DDD228-C3EB-4E11-3BC7-62FAAB5240BC}"/>
              </a:ext>
            </a:extLst>
          </p:cNvPr>
          <p:cNvSpPr txBox="1"/>
          <p:nvPr/>
        </p:nvSpPr>
        <p:spPr>
          <a:xfrm>
            <a:off x="5661788" y="4437944"/>
            <a:ext cx="1095630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Seed, Series A/B</a:t>
            </a:r>
          </a:p>
          <a:p>
            <a:pPr marL="171450" marR="0" lvl="0" indent="-17145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Venture Capital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43E46BB-63EE-475B-3600-46E9D74AD25B}"/>
              </a:ext>
            </a:extLst>
          </p:cNvPr>
          <p:cNvSpPr txBox="1"/>
          <p:nvPr/>
        </p:nvSpPr>
        <p:spPr>
          <a:xfrm>
            <a:off x="7008008" y="4437944"/>
            <a:ext cx="1168589" cy="507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marL="0" marR="0" lvl="0" indent="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Series A/B/C</a:t>
            </a:r>
          </a:p>
          <a:p>
            <a:pPr marL="171450" marR="0" lvl="0" indent="-17145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Venture Capital</a:t>
            </a:r>
          </a:p>
          <a:p>
            <a:pPr marL="171450" marR="0" lvl="0" indent="-17145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Venture Debt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88E221D-105B-D800-F2CB-9BB4FA8A1069}"/>
              </a:ext>
            </a:extLst>
          </p:cNvPr>
          <p:cNvSpPr txBox="1"/>
          <p:nvPr/>
        </p:nvSpPr>
        <p:spPr>
          <a:xfrm>
            <a:off x="8400696" y="4437944"/>
            <a:ext cx="1189332" cy="507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Series C+, Growth</a:t>
            </a:r>
          </a:p>
          <a:p>
            <a:pPr marL="171450" marR="0" lvl="0" indent="-17145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Venture Capital</a:t>
            </a:r>
          </a:p>
          <a:p>
            <a:pPr marL="171450" marR="0" lvl="0" indent="-17145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-6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Private Equity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0B58777-E1C6-9C75-4452-C44771BFE914}"/>
              </a:ext>
            </a:extLst>
          </p:cNvPr>
          <p:cNvSpPr txBox="1"/>
          <p:nvPr/>
        </p:nvSpPr>
        <p:spPr>
          <a:xfrm>
            <a:off x="9871186" y="4437944"/>
            <a:ext cx="1247023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-6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Growth</a:t>
            </a:r>
          </a:p>
          <a:p>
            <a:pPr marL="171450" marR="0" lvl="0" indent="-171450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-6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Private Equity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D88B729-4239-8423-40EB-F698A065EC22}"/>
              </a:ext>
            </a:extLst>
          </p:cNvPr>
          <p:cNvCxnSpPr>
            <a:cxnSpLocks/>
          </p:cNvCxnSpPr>
          <p:nvPr/>
        </p:nvCxnSpPr>
        <p:spPr>
          <a:xfrm flipV="1">
            <a:off x="2515949" y="4491692"/>
            <a:ext cx="0" cy="741825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742CE15-4921-6117-A5EC-A5D9103ED3DD}"/>
              </a:ext>
            </a:extLst>
          </p:cNvPr>
          <p:cNvCxnSpPr>
            <a:cxnSpLocks/>
          </p:cNvCxnSpPr>
          <p:nvPr/>
        </p:nvCxnSpPr>
        <p:spPr>
          <a:xfrm flipV="1">
            <a:off x="4016757" y="4491692"/>
            <a:ext cx="0" cy="741825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15BB1D1-D090-8E81-53DB-C96230E2915E}"/>
              </a:ext>
            </a:extLst>
          </p:cNvPr>
          <p:cNvCxnSpPr>
            <a:cxnSpLocks/>
          </p:cNvCxnSpPr>
          <p:nvPr/>
        </p:nvCxnSpPr>
        <p:spPr>
          <a:xfrm flipV="1">
            <a:off x="5506513" y="4491692"/>
            <a:ext cx="0" cy="741825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EE18B66-D524-59A7-F2F5-3A236D14AD0F}"/>
              </a:ext>
            </a:extLst>
          </p:cNvPr>
          <p:cNvCxnSpPr>
            <a:cxnSpLocks/>
          </p:cNvCxnSpPr>
          <p:nvPr/>
        </p:nvCxnSpPr>
        <p:spPr>
          <a:xfrm flipV="1">
            <a:off x="6882714" y="4491692"/>
            <a:ext cx="0" cy="741825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191ED93-D88C-652B-0586-EA45BAEDC566}"/>
              </a:ext>
            </a:extLst>
          </p:cNvPr>
          <p:cNvCxnSpPr>
            <a:cxnSpLocks/>
          </p:cNvCxnSpPr>
          <p:nvPr/>
        </p:nvCxnSpPr>
        <p:spPr>
          <a:xfrm flipV="1">
            <a:off x="8268804" y="4491692"/>
            <a:ext cx="0" cy="741825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D32F08C-CF68-E297-0C8E-7CAD68C2CA32}"/>
              </a:ext>
            </a:extLst>
          </p:cNvPr>
          <p:cNvCxnSpPr>
            <a:cxnSpLocks/>
          </p:cNvCxnSpPr>
          <p:nvPr/>
        </p:nvCxnSpPr>
        <p:spPr>
          <a:xfrm flipH="1">
            <a:off x="11346844" y="2713598"/>
            <a:ext cx="14089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AC230C70-B82C-66AA-E86B-0508A6BF0E04}"/>
              </a:ext>
            </a:extLst>
          </p:cNvPr>
          <p:cNvCxnSpPr>
            <a:cxnSpLocks/>
          </p:cNvCxnSpPr>
          <p:nvPr/>
        </p:nvCxnSpPr>
        <p:spPr>
          <a:xfrm>
            <a:off x="11346844" y="1742107"/>
            <a:ext cx="0" cy="2409497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35838E4C-B8FC-A5CC-A78E-9C0EDE1AFAAF}"/>
              </a:ext>
            </a:extLst>
          </p:cNvPr>
          <p:cNvCxnSpPr>
            <a:cxnSpLocks/>
          </p:cNvCxnSpPr>
          <p:nvPr/>
        </p:nvCxnSpPr>
        <p:spPr>
          <a:xfrm>
            <a:off x="1006147" y="1742107"/>
            <a:ext cx="0" cy="2409497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6620C7A4-44E4-7EC1-9509-B9D70016C597}"/>
              </a:ext>
            </a:extLst>
          </p:cNvPr>
          <p:cNvCxnSpPr>
            <a:cxnSpLocks/>
          </p:cNvCxnSpPr>
          <p:nvPr/>
        </p:nvCxnSpPr>
        <p:spPr>
          <a:xfrm flipH="1">
            <a:off x="865257" y="2713598"/>
            <a:ext cx="14089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9" name="Picture 68" descr="Application, icon&#10;&#10;AI-generated content may be incorrect.">
            <a:extLst>
              <a:ext uri="{FF2B5EF4-FFF2-40B4-BE49-F238E27FC236}">
                <a16:creationId xmlns:a16="http://schemas.microsoft.com/office/drawing/2014/main" id="{A8B269F0-3E8D-7FCD-1D61-0C628BD61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34" t="10089" r="8836" b="68143"/>
          <a:stretch>
            <a:fillRect/>
          </a:stretch>
        </p:blipFill>
        <p:spPr>
          <a:xfrm>
            <a:off x="11414049" y="2502229"/>
            <a:ext cx="735419" cy="716384"/>
          </a:xfrm>
          <a:prstGeom prst="rect">
            <a:avLst/>
          </a:prstGeom>
          <a:ln>
            <a:noFill/>
          </a:ln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2C45CC47-D8E9-EE5B-EDF3-8D6E1FDC7A25}"/>
              </a:ext>
            </a:extLst>
          </p:cNvPr>
          <p:cNvSpPr txBox="1"/>
          <p:nvPr/>
        </p:nvSpPr>
        <p:spPr>
          <a:xfrm>
            <a:off x="204200" y="4514931"/>
            <a:ext cx="749603" cy="507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 algn="r" defTabSz="424365">
              <a:defRPr sz="900" b="1">
                <a:solidFill>
                  <a:srgbClr val="E6E6E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Private Capital Ecosystem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26DB439-0D37-C434-65E5-2D9343636D03}"/>
              </a:ext>
            </a:extLst>
          </p:cNvPr>
          <p:cNvSpPr txBox="1"/>
          <p:nvPr/>
        </p:nvSpPr>
        <p:spPr>
          <a:xfrm>
            <a:off x="1337201" y="3815652"/>
            <a:ext cx="1188368" cy="2308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5657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3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$5k to $250k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E7C19FB-CC3C-6A99-8502-B47BBBF43E65}"/>
              </a:ext>
            </a:extLst>
          </p:cNvPr>
          <p:cNvSpPr txBox="1"/>
          <p:nvPr/>
        </p:nvSpPr>
        <p:spPr>
          <a:xfrm>
            <a:off x="2645902" y="3815652"/>
            <a:ext cx="1394903" cy="2308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42436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$10k to $250k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0BF11F9-1332-61CD-A8B4-34FB96B96454}"/>
              </a:ext>
            </a:extLst>
          </p:cNvPr>
          <p:cNvSpPr txBox="1"/>
          <p:nvPr/>
        </p:nvSpPr>
        <p:spPr>
          <a:xfrm>
            <a:off x="4147912" y="3815652"/>
            <a:ext cx="1349958" cy="2308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42436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$100k to $500k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1A27E57-4528-3585-0AA8-FBB715A8F645}"/>
              </a:ext>
            </a:extLst>
          </p:cNvPr>
          <p:cNvSpPr txBox="1"/>
          <p:nvPr/>
        </p:nvSpPr>
        <p:spPr>
          <a:xfrm>
            <a:off x="5661788" y="3815652"/>
            <a:ext cx="1167370" cy="2308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42436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$1M to $20M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E40EAC0-933E-5513-ABA9-C6D004BCCFC2}"/>
              </a:ext>
            </a:extLst>
          </p:cNvPr>
          <p:cNvSpPr txBox="1"/>
          <p:nvPr/>
        </p:nvSpPr>
        <p:spPr>
          <a:xfrm>
            <a:off x="7008008" y="3815652"/>
            <a:ext cx="1087162" cy="2308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42436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$5M to $35M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8D59257-BB2D-F46D-7FDE-AFCC173FE74D}"/>
              </a:ext>
            </a:extLst>
          </p:cNvPr>
          <p:cNvSpPr txBox="1"/>
          <p:nvPr/>
        </p:nvSpPr>
        <p:spPr>
          <a:xfrm>
            <a:off x="8400695" y="3815652"/>
            <a:ext cx="1167370" cy="2308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424365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$5M to $50M+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22488B8-7D91-054F-D67F-2E32DE3E8C7B}"/>
              </a:ext>
            </a:extLst>
          </p:cNvPr>
          <p:cNvSpPr txBox="1"/>
          <p:nvPr/>
        </p:nvSpPr>
        <p:spPr>
          <a:xfrm>
            <a:off x="9871186" y="3816582"/>
            <a:ext cx="1167370" cy="2308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42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$20M+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75C26FE-E537-6280-6946-D19D730FC50A}"/>
              </a:ext>
            </a:extLst>
          </p:cNvPr>
          <p:cNvSpPr txBox="1"/>
          <p:nvPr/>
        </p:nvSpPr>
        <p:spPr>
          <a:xfrm>
            <a:off x="9871186" y="1859963"/>
            <a:ext cx="1029164" cy="202319"/>
          </a:xfrm>
          <a:prstGeom prst="rect">
            <a:avLst/>
          </a:prstGeom>
          <a:solidFill>
            <a:schemeClr val="accent3"/>
          </a:solidFill>
        </p:spPr>
        <p:txBody>
          <a:bodyPr wrap="square" lIns="91440" tIns="0" rIns="9144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Outside FUZE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7E50D79C-0886-E534-4356-88BF49BB5AC6}"/>
              </a:ext>
            </a:extLst>
          </p:cNvPr>
          <p:cNvGrpSpPr/>
          <p:nvPr/>
        </p:nvGrpSpPr>
        <p:grpSpPr>
          <a:xfrm>
            <a:off x="1022530" y="1817041"/>
            <a:ext cx="10193627" cy="2258726"/>
            <a:chOff x="1199179" y="2393660"/>
            <a:chExt cx="9967349" cy="2258726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7DD38729-7E38-DC59-C979-85DB281A0417}"/>
                </a:ext>
              </a:extLst>
            </p:cNvPr>
            <p:cNvGrpSpPr/>
            <p:nvPr/>
          </p:nvGrpSpPr>
          <p:grpSpPr>
            <a:xfrm rot="10800000">
              <a:off x="1199179" y="4487649"/>
              <a:ext cx="9967349" cy="164737"/>
              <a:chOff x="1940800" y="4260547"/>
              <a:chExt cx="17859016" cy="292865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C66284F-3CAE-2734-7772-6B380392E44D}"/>
                  </a:ext>
                </a:extLst>
              </p:cNvPr>
              <p:cNvSpPr/>
              <p:nvPr/>
            </p:nvSpPr>
            <p:spPr>
              <a:xfrm>
                <a:off x="1940800" y="4260547"/>
                <a:ext cx="732506" cy="2928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EA15692A-1E94-57D1-4049-7BB71C0917DE}"/>
                  </a:ext>
                </a:extLst>
              </p:cNvPr>
              <p:cNvSpPr/>
              <p:nvPr/>
            </p:nvSpPr>
            <p:spPr>
              <a:xfrm>
                <a:off x="19067310" y="4260547"/>
                <a:ext cx="732506" cy="2082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cxnSp>
            <p:nvCxnSpPr>
              <p:cNvPr id="87" name="Elbow Connector 115">
                <a:extLst>
                  <a:ext uri="{FF2B5EF4-FFF2-40B4-BE49-F238E27FC236}">
                    <a16:creationId xmlns:a16="http://schemas.microsoft.com/office/drawing/2014/main" id="{9BAB85D2-81DD-6EA5-6854-046CA047B38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10870308" y="-4280675"/>
                <a:ext cx="12700" cy="17126510"/>
              </a:xfrm>
              <a:prstGeom prst="bentConnector3">
                <a:avLst>
                  <a:gd name="adj1" fmla="val 4060701"/>
                </a:avLst>
              </a:prstGeom>
              <a:ln w="12700" cap="rnd">
                <a:solidFill>
                  <a:schemeClr val="tx2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EB61BB78-8DAB-33AC-53C7-CF942EDF1767}"/>
                </a:ext>
              </a:extLst>
            </p:cNvPr>
            <p:cNvGrpSpPr/>
            <p:nvPr/>
          </p:nvGrpSpPr>
          <p:grpSpPr>
            <a:xfrm>
              <a:off x="1199179" y="2393660"/>
              <a:ext cx="9967349" cy="164737"/>
              <a:chOff x="1940800" y="4260547"/>
              <a:chExt cx="17859016" cy="292865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F513BBB4-072F-59DC-8377-4DF900674B4C}"/>
                  </a:ext>
                </a:extLst>
              </p:cNvPr>
              <p:cNvSpPr/>
              <p:nvPr/>
            </p:nvSpPr>
            <p:spPr>
              <a:xfrm>
                <a:off x="1940800" y="4260547"/>
                <a:ext cx="732506" cy="2928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890C8A07-A36F-DB45-690C-87749BF3D503}"/>
                  </a:ext>
                </a:extLst>
              </p:cNvPr>
              <p:cNvSpPr/>
              <p:nvPr/>
            </p:nvSpPr>
            <p:spPr>
              <a:xfrm>
                <a:off x="19067310" y="4260547"/>
                <a:ext cx="732506" cy="2082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25717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cxnSp>
            <p:nvCxnSpPr>
              <p:cNvPr id="84" name="Elbow Connector 112">
                <a:extLst>
                  <a:ext uri="{FF2B5EF4-FFF2-40B4-BE49-F238E27FC236}">
                    <a16:creationId xmlns:a16="http://schemas.microsoft.com/office/drawing/2014/main" id="{59833F55-1734-C3D3-6F08-F570A24456F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10870308" y="-4152813"/>
                <a:ext cx="12700" cy="17126510"/>
              </a:xfrm>
              <a:prstGeom prst="bentConnector3">
                <a:avLst>
                  <a:gd name="adj1" fmla="val 4060701"/>
                </a:avLst>
              </a:prstGeom>
              <a:ln w="12700" cap="rnd">
                <a:solidFill>
                  <a:schemeClr val="tx2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3F795CA7-6F78-EF96-185B-FA6ECF43209B}"/>
              </a:ext>
            </a:extLst>
          </p:cNvPr>
          <p:cNvSpPr/>
          <p:nvPr/>
        </p:nvSpPr>
        <p:spPr>
          <a:xfrm>
            <a:off x="4791457" y="1549654"/>
            <a:ext cx="2655772" cy="14102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1435" tIns="51435" rIns="51435" bIns="51435" rtlCol="0" anchor="ctr"/>
          <a:lstStyle/>
          <a:p>
            <a:pPr marL="0" marR="0" lvl="0" indent="0" algn="ct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Army FUZE Technology Investments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C38D99CF-4909-8F4E-1A4D-FE191281C9FE}"/>
              </a:ext>
            </a:extLst>
          </p:cNvPr>
          <p:cNvSpPr/>
          <p:nvPr/>
        </p:nvSpPr>
        <p:spPr>
          <a:xfrm>
            <a:off x="5522366" y="4273523"/>
            <a:ext cx="1367489" cy="14101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2571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Soldier Touchpoints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3D480932-3907-4C15-A386-1A2680B282BC}"/>
              </a:ext>
            </a:extLst>
          </p:cNvPr>
          <p:cNvCxnSpPr>
            <a:cxnSpLocks/>
          </p:cNvCxnSpPr>
          <p:nvPr/>
        </p:nvCxnSpPr>
        <p:spPr>
          <a:xfrm flipV="1">
            <a:off x="2525569" y="4007268"/>
            <a:ext cx="0" cy="274320"/>
          </a:xfrm>
          <a:prstGeom prst="straightConnector1">
            <a:avLst/>
          </a:prstGeom>
          <a:ln>
            <a:solidFill>
              <a:srgbClr val="AFAFA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08069C6D-D92A-9246-8A16-ABB92C42CCFC}"/>
              </a:ext>
            </a:extLst>
          </p:cNvPr>
          <p:cNvCxnSpPr>
            <a:cxnSpLocks/>
          </p:cNvCxnSpPr>
          <p:nvPr/>
        </p:nvCxnSpPr>
        <p:spPr>
          <a:xfrm flipV="1">
            <a:off x="4016757" y="4019740"/>
            <a:ext cx="0" cy="274320"/>
          </a:xfrm>
          <a:prstGeom prst="straightConnector1">
            <a:avLst/>
          </a:prstGeom>
          <a:ln>
            <a:solidFill>
              <a:srgbClr val="AFAFA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DF569B63-F408-CAD7-998C-ED80391B1DBF}"/>
              </a:ext>
            </a:extLst>
          </p:cNvPr>
          <p:cNvCxnSpPr>
            <a:cxnSpLocks/>
          </p:cNvCxnSpPr>
          <p:nvPr/>
        </p:nvCxnSpPr>
        <p:spPr>
          <a:xfrm flipV="1">
            <a:off x="5506513" y="4017909"/>
            <a:ext cx="0" cy="274320"/>
          </a:xfrm>
          <a:prstGeom prst="straightConnector1">
            <a:avLst/>
          </a:prstGeom>
          <a:ln>
            <a:solidFill>
              <a:srgbClr val="AFAFA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FE3E2BE8-F64E-3D52-58C8-A4B5CFD4EB2F}"/>
              </a:ext>
            </a:extLst>
          </p:cNvPr>
          <p:cNvCxnSpPr>
            <a:cxnSpLocks/>
          </p:cNvCxnSpPr>
          <p:nvPr/>
        </p:nvCxnSpPr>
        <p:spPr>
          <a:xfrm flipV="1">
            <a:off x="6882714" y="4014444"/>
            <a:ext cx="0" cy="274320"/>
          </a:xfrm>
          <a:prstGeom prst="straightConnector1">
            <a:avLst/>
          </a:prstGeom>
          <a:ln>
            <a:solidFill>
              <a:srgbClr val="AFAFA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6C6761D4-6B15-2594-4EDD-08D8AE9E3FA1}"/>
              </a:ext>
            </a:extLst>
          </p:cNvPr>
          <p:cNvCxnSpPr>
            <a:cxnSpLocks/>
          </p:cNvCxnSpPr>
          <p:nvPr/>
        </p:nvCxnSpPr>
        <p:spPr>
          <a:xfrm flipV="1">
            <a:off x="8268804" y="4014444"/>
            <a:ext cx="0" cy="274320"/>
          </a:xfrm>
          <a:prstGeom prst="straightConnector1">
            <a:avLst/>
          </a:prstGeom>
          <a:ln>
            <a:solidFill>
              <a:srgbClr val="AFAFA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1F41937B-2899-FE0A-3F47-4312FB937D3B}"/>
              </a:ext>
            </a:extLst>
          </p:cNvPr>
          <p:cNvCxnSpPr>
            <a:cxnSpLocks/>
          </p:cNvCxnSpPr>
          <p:nvPr/>
        </p:nvCxnSpPr>
        <p:spPr>
          <a:xfrm flipV="1">
            <a:off x="9749522" y="4014444"/>
            <a:ext cx="0" cy="274320"/>
          </a:xfrm>
          <a:prstGeom prst="straightConnector1">
            <a:avLst/>
          </a:prstGeom>
          <a:ln>
            <a:solidFill>
              <a:srgbClr val="AFAFA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Content Placeholder 2">
            <a:extLst>
              <a:ext uri="{FF2B5EF4-FFF2-40B4-BE49-F238E27FC236}">
                <a16:creationId xmlns:a16="http://schemas.microsoft.com/office/drawing/2014/main" id="{1D380282-3066-7C05-D512-BF871396BB61}"/>
              </a:ext>
            </a:extLst>
          </p:cNvPr>
          <p:cNvSpPr txBox="1">
            <a:spLocks/>
          </p:cNvSpPr>
          <p:nvPr/>
        </p:nvSpPr>
        <p:spPr>
          <a:xfrm>
            <a:off x="0" y="5340172"/>
            <a:ext cx="12192000" cy="602141"/>
          </a:xfrm>
          <a:prstGeom prst="rect">
            <a:avLst/>
          </a:prstGeom>
          <a:solidFill>
            <a:srgbClr val="FFCC01"/>
          </a:solidFill>
        </p:spPr>
        <p:txBody>
          <a:bodyPr>
            <a:normAutofit/>
          </a:bodyPr>
          <a:lstStyle>
            <a:lvl1pPr marL="10287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chemeClr val="accent3"/>
              </a:buClr>
              <a:buSzTx/>
              <a:buFont typeface="Wingdings" panose="05000000000000000000" pitchFamily="2" charset="2"/>
              <a:buChar char="§"/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/>
              <a:t>Army FUZE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/>
                <a:ea typeface="Inter" panose="02000503000000020004" pitchFamily="2" charset="0"/>
              </a:rPr>
              <a:t>accelerates the transition of innovative capabilities to the field by connecting programs, scaling impact, and reshaping acquisition through a unified, Soldier-centric approach, with $750+ M of non-dilutive annual R&amp;D funding.</a:t>
            </a:r>
            <a:endParaRPr lang="en-US" sz="1600" b="1" dirty="0"/>
          </a:p>
        </p:txBody>
      </p:sp>
      <p:pic>
        <p:nvPicPr>
          <p:cNvPr id="2" name="Picture 1" descr="Application, icon&#10;&#10;AI-generated content may be incorrect.">
            <a:extLst>
              <a:ext uri="{FF2B5EF4-FFF2-40B4-BE49-F238E27FC236}">
                <a16:creationId xmlns:a16="http://schemas.microsoft.com/office/drawing/2014/main" id="{00C22179-3196-04F9-AF6B-199DBD12F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34" t="10089" r="8836" b="68143"/>
          <a:stretch>
            <a:fillRect/>
          </a:stretch>
        </p:blipFill>
        <p:spPr>
          <a:xfrm>
            <a:off x="99797" y="2502229"/>
            <a:ext cx="735419" cy="7163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5618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B75020-BCD3-EC84-CA62-391ACA1FC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PARTNERSHIP WITH NONTRADITIONAL INNOVATORS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17FC2-004D-8E2C-49D0-556E5BA61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2386979-62AF-554E-85EF-845783AD7AED}" type="slidenum">
              <a:rPr lang="en-US" smtClean="0"/>
              <a:pPr/>
              <a:t>8</a:t>
            </a:fld>
            <a:endParaRPr lang="en-US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FEAC415-F779-EB80-B909-830BE7076CB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01691" y="118585"/>
            <a:ext cx="9902170" cy="230832"/>
          </a:xfrm>
        </p:spPr>
        <p:txBody>
          <a:bodyPr>
            <a:spAutoFit/>
          </a:bodyPr>
          <a:lstStyle/>
          <a:p>
            <a:r>
              <a:rPr lang="en-US" dirty="0"/>
              <a:t>ARMY FUZE PORTFOLIO OVERVIEW</a:t>
            </a:r>
          </a:p>
        </p:txBody>
      </p:sp>
      <p:sp>
        <p:nvSpPr>
          <p:cNvPr id="9" name="Rounded Rectangle 2">
            <a:extLst>
              <a:ext uri="{FF2B5EF4-FFF2-40B4-BE49-F238E27FC236}">
                <a16:creationId xmlns:a16="http://schemas.microsoft.com/office/drawing/2014/main" id="{F514F3E9-9601-3AAF-568F-7880C829747F}"/>
              </a:ext>
            </a:extLst>
          </p:cNvPr>
          <p:cNvSpPr/>
          <p:nvPr/>
        </p:nvSpPr>
        <p:spPr>
          <a:xfrm>
            <a:off x="827630" y="1572855"/>
            <a:ext cx="5105404" cy="1239034"/>
          </a:xfrm>
          <a:prstGeom prst="roundRect">
            <a:avLst>
              <a:gd name="adj" fmla="val 2947"/>
            </a:avLst>
          </a:prstGeom>
          <a:noFill/>
          <a:ln w="3175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" rIns="274320" bIns="45720" rtlCol="0" anchor="ctr"/>
          <a:lstStyle/>
          <a:p>
            <a:pPr marL="914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Respond promptly and transparently to create a positive participant experience.</a:t>
            </a: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DE7487EC-1344-9269-1F43-92ED42AB9C88}"/>
              </a:ext>
            </a:extLst>
          </p:cNvPr>
          <p:cNvSpPr/>
          <p:nvPr/>
        </p:nvSpPr>
        <p:spPr>
          <a:xfrm>
            <a:off x="827630" y="2964950"/>
            <a:ext cx="5105404" cy="1256664"/>
          </a:xfrm>
          <a:prstGeom prst="roundRect">
            <a:avLst>
              <a:gd name="adj" fmla="val 2216"/>
            </a:avLst>
          </a:prstGeom>
          <a:noFill/>
          <a:ln w="3175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274320" rtlCol="0" anchor="ctr"/>
          <a:lstStyle/>
          <a:p>
            <a:pPr marL="914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Partner with companies who can succeed in commercial industry as well as with the government.</a:t>
            </a:r>
          </a:p>
        </p:txBody>
      </p:sp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02AD2D36-F5D8-8ABB-9A14-E9839DDAA2FE}"/>
              </a:ext>
            </a:extLst>
          </p:cNvPr>
          <p:cNvSpPr/>
          <p:nvPr/>
        </p:nvSpPr>
        <p:spPr>
          <a:xfrm>
            <a:off x="827630" y="4383932"/>
            <a:ext cx="5105404" cy="1256664"/>
          </a:xfrm>
          <a:prstGeom prst="roundRect">
            <a:avLst>
              <a:gd name="adj" fmla="val 2294"/>
            </a:avLst>
          </a:prstGeom>
          <a:noFill/>
          <a:ln w="3175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" rIns="274320" bIns="45720" rtlCol="0" anchor="ctr"/>
          <a:lstStyle/>
          <a:p>
            <a:pPr marL="914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 access to Army personnel, technical challenges, and data while minimizing restrictions.</a:t>
            </a:r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8ECEA424-EFB7-A5AD-9A87-66B5390D7298}"/>
              </a:ext>
            </a:extLst>
          </p:cNvPr>
          <p:cNvSpPr/>
          <p:nvPr/>
        </p:nvSpPr>
        <p:spPr>
          <a:xfrm>
            <a:off x="6166704" y="1572856"/>
            <a:ext cx="5176526" cy="1239034"/>
          </a:xfrm>
          <a:prstGeom prst="roundRect">
            <a:avLst>
              <a:gd name="adj" fmla="val 2895"/>
            </a:avLst>
          </a:prstGeom>
          <a:noFill/>
          <a:ln w="3175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274320" rtlCol="0" anchor="ctr"/>
          <a:lstStyle/>
          <a:p>
            <a:pPr marL="914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Release Army SBIR|STTR topics monthly with predicable cadence of entry points for participants.</a:t>
            </a:r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DA980C0A-C66B-CFD9-3BB5-5E26338E65DA}"/>
              </a:ext>
            </a:extLst>
          </p:cNvPr>
          <p:cNvSpPr/>
          <p:nvPr/>
        </p:nvSpPr>
        <p:spPr>
          <a:xfrm>
            <a:off x="6166704" y="4383932"/>
            <a:ext cx="5176526" cy="1236089"/>
          </a:xfrm>
          <a:prstGeom prst="roundRect">
            <a:avLst>
              <a:gd name="adj" fmla="val 2971"/>
            </a:avLst>
          </a:prstGeom>
          <a:noFill/>
          <a:ln w="3175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274320" rtlCol="0" anchor="ctr"/>
          <a:lstStyle/>
          <a:p>
            <a:pPr marL="914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Facilitate partnerships and transition into Army programs of record and/or further funding beyond the programs.</a:t>
            </a:r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id="{2757B155-EF4E-CA3F-0D17-6790318B7EFA}"/>
              </a:ext>
            </a:extLst>
          </p:cNvPr>
          <p:cNvSpPr/>
          <p:nvPr/>
        </p:nvSpPr>
        <p:spPr>
          <a:xfrm>
            <a:off x="6166704" y="2964951"/>
            <a:ext cx="5176526" cy="1256664"/>
          </a:xfrm>
          <a:prstGeom prst="roundRect">
            <a:avLst>
              <a:gd name="adj" fmla="val 2294"/>
            </a:avLst>
          </a:prstGeom>
          <a:noFill/>
          <a:ln w="3175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274320" rtlCol="0" anchor="ctr"/>
          <a:lstStyle/>
          <a:p>
            <a:pPr marL="914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Expedite the contracting experience through the FUZE Contracting Center.</a:t>
            </a:r>
          </a:p>
        </p:txBody>
      </p:sp>
      <p:pic>
        <p:nvPicPr>
          <p:cNvPr id="15" name="Graphic 14" descr="Handshake outline">
            <a:extLst>
              <a:ext uri="{FF2B5EF4-FFF2-40B4-BE49-F238E27FC236}">
                <a16:creationId xmlns:a16="http://schemas.microsoft.com/office/drawing/2014/main" id="{05B391DD-08C0-2B9F-9D6F-64707ED613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57111" y="3277616"/>
            <a:ext cx="677026" cy="677026"/>
          </a:xfrm>
          <a:prstGeom prst="rect">
            <a:avLst/>
          </a:prstGeom>
        </p:spPr>
      </p:pic>
      <p:pic>
        <p:nvPicPr>
          <p:cNvPr id="16" name="Graphic 15" descr="Arrow circle outline">
            <a:extLst>
              <a:ext uri="{FF2B5EF4-FFF2-40B4-BE49-F238E27FC236}">
                <a16:creationId xmlns:a16="http://schemas.microsoft.com/office/drawing/2014/main" id="{9F8D6744-35E4-B3F6-392F-0E88536D27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424" y="1735172"/>
            <a:ext cx="914400" cy="914400"/>
          </a:xfrm>
          <a:prstGeom prst="rect">
            <a:avLst/>
          </a:prstGeom>
        </p:spPr>
      </p:pic>
      <p:pic>
        <p:nvPicPr>
          <p:cNvPr id="17" name="Graphic 16" descr="Business Growth outline">
            <a:extLst>
              <a:ext uri="{FF2B5EF4-FFF2-40B4-BE49-F238E27FC236}">
                <a16:creationId xmlns:a16="http://schemas.microsoft.com/office/drawing/2014/main" id="{229227CE-5295-9339-A9E8-590B747C4A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4783" y="4621423"/>
            <a:ext cx="781682" cy="781682"/>
          </a:xfrm>
          <a:prstGeom prst="rect">
            <a:avLst/>
          </a:prstGeom>
        </p:spPr>
      </p:pic>
      <p:pic>
        <p:nvPicPr>
          <p:cNvPr id="18" name="Graphic 17" descr="Monthly calendar outline">
            <a:extLst>
              <a:ext uri="{FF2B5EF4-FFF2-40B4-BE49-F238E27FC236}">
                <a16:creationId xmlns:a16="http://schemas.microsoft.com/office/drawing/2014/main" id="{D415D54E-89DC-65AE-D007-E20CC4E01C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7397" y="1815065"/>
            <a:ext cx="758897" cy="758897"/>
          </a:xfrm>
          <a:prstGeom prst="rect">
            <a:avLst/>
          </a:prstGeom>
        </p:spPr>
      </p:pic>
      <p:pic>
        <p:nvPicPr>
          <p:cNvPr id="19" name="Graphic 18" descr="Gauge outline">
            <a:extLst>
              <a:ext uri="{FF2B5EF4-FFF2-40B4-BE49-F238E27FC236}">
                <a16:creationId xmlns:a16="http://schemas.microsoft.com/office/drawing/2014/main" id="{69AC53FF-D9C9-0F7C-E829-D68FA212D7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91557" y="3247994"/>
            <a:ext cx="690576" cy="690576"/>
          </a:xfrm>
          <a:prstGeom prst="rect">
            <a:avLst/>
          </a:prstGeom>
        </p:spPr>
      </p:pic>
      <p:pic>
        <p:nvPicPr>
          <p:cNvPr id="20" name="Graphic 19" descr="Workflow outline">
            <a:extLst>
              <a:ext uri="{FF2B5EF4-FFF2-40B4-BE49-F238E27FC236}">
                <a16:creationId xmlns:a16="http://schemas.microsoft.com/office/drawing/2014/main" id="{488BFF82-9BD4-97F3-5C22-4331ACE970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57397" y="4631711"/>
            <a:ext cx="761106" cy="76110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08B10FD-F4B7-777C-F8F5-F33A605FBD5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00688" y="24713"/>
            <a:ext cx="1190625" cy="215444"/>
          </a:xfrm>
        </p:spPr>
        <p:txBody>
          <a:bodyPr/>
          <a:lstStyle/>
          <a:p>
            <a:r>
              <a:rPr lang="en-US" b="0" dirty="0">
                <a:solidFill>
                  <a:schemeClr val="tx2"/>
                </a:solidFill>
              </a:rPr>
              <a:t>UNCLASSIFIED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8BE4EB3-9583-36EA-CE6A-56C187C9306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0688" y="6642877"/>
            <a:ext cx="1190625" cy="215444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883100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E643F-C096-2800-9B22-4DE2229BAE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 sz="4800" dirty="0"/>
              <a:t>Working </a:t>
            </a:r>
            <a:br>
              <a:rPr lang="en-US" sz="4800" dirty="0"/>
            </a:br>
            <a:r>
              <a:rPr lang="en-US" sz="4800" dirty="0"/>
              <a:t>with the PIT</a:t>
            </a:r>
          </a:p>
        </p:txBody>
      </p:sp>
      <p:pic>
        <p:nvPicPr>
          <p:cNvPr id="303" name="Content Placeholder 302">
            <a:extLst>
              <a:ext uri="{FF2B5EF4-FFF2-40B4-BE49-F238E27FC236}">
                <a16:creationId xmlns:a16="http://schemas.microsoft.com/office/drawing/2014/main" id="{5E51A27D-5004-B4CE-1045-AB413AC611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15640" y="2949876"/>
            <a:ext cx="2740025" cy="2740025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DA1943-0F4D-F473-C641-4C4A1972A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2386979-62AF-554E-85EF-845783AD7AED}" type="slidenum">
              <a:rPr lang="en-US" smtClean="0"/>
              <a:pPr/>
              <a:t>9</a:t>
            </a:fld>
            <a:endParaRPr lang="en-US" b="1" dirty="0"/>
          </a:p>
        </p:txBody>
      </p: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545645BF-54D0-F760-448F-C57303A17577}"/>
              </a:ext>
            </a:extLst>
          </p:cNvPr>
          <p:cNvGrpSpPr/>
          <p:nvPr/>
        </p:nvGrpSpPr>
        <p:grpSpPr>
          <a:xfrm>
            <a:off x="3706809" y="3381121"/>
            <a:ext cx="2389191" cy="414338"/>
            <a:chOff x="3539252" y="3205757"/>
            <a:chExt cx="2389191" cy="414338"/>
          </a:xfrm>
        </p:grpSpPr>
        <p:sp>
          <p:nvSpPr>
            <p:cNvPr id="12" name="TextBox 11">
              <a:hlinkClick r:id="rId3"/>
              <a:extLst>
                <a:ext uri="{FF2B5EF4-FFF2-40B4-BE49-F238E27FC236}">
                  <a16:creationId xmlns:a16="http://schemas.microsoft.com/office/drawing/2014/main" id="{25549319-64AB-9EA3-EFC8-9C610057FEE3}"/>
                </a:ext>
              </a:extLst>
            </p:cNvPr>
            <p:cNvSpPr txBox="1"/>
            <p:nvPr/>
          </p:nvSpPr>
          <p:spPr>
            <a:xfrm>
              <a:off x="4149932" y="3289816"/>
              <a:ext cx="1778511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>
                <a:defRPr/>
              </a:pPr>
              <a:r>
                <a:rPr lang="en-US" sz="1400" b="1" spc="5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pit.army.mil</a:t>
              </a:r>
              <a:endParaRPr lang="en-US" sz="1400" b="1" spc="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38" name="Graphic 308">
              <a:extLst>
                <a:ext uri="{FF2B5EF4-FFF2-40B4-BE49-F238E27FC236}">
                  <a16:creationId xmlns:a16="http://schemas.microsoft.com/office/drawing/2014/main" id="{86747FCC-47E1-53D3-83CB-850F39276BA9}"/>
                </a:ext>
              </a:extLst>
            </p:cNvPr>
            <p:cNvGrpSpPr/>
            <p:nvPr/>
          </p:nvGrpSpPr>
          <p:grpSpPr>
            <a:xfrm>
              <a:off x="3539252" y="3205757"/>
              <a:ext cx="412997" cy="414338"/>
              <a:chOff x="12642380" y="2152054"/>
              <a:chExt cx="944373" cy="947439"/>
            </a:xfrm>
          </p:grpSpPr>
          <p:sp>
            <p:nvSpPr>
              <p:cNvPr id="339" name="Freeform 338">
                <a:extLst>
                  <a:ext uri="{FF2B5EF4-FFF2-40B4-BE49-F238E27FC236}">
                    <a16:creationId xmlns:a16="http://schemas.microsoft.com/office/drawing/2014/main" id="{1E3B0EB8-3C8B-8D03-84DD-65D382632303}"/>
                  </a:ext>
                </a:extLst>
              </p:cNvPr>
              <p:cNvSpPr/>
              <p:nvPr/>
            </p:nvSpPr>
            <p:spPr>
              <a:xfrm>
                <a:off x="12642380" y="2152054"/>
                <a:ext cx="944373" cy="947439"/>
              </a:xfrm>
              <a:custGeom>
                <a:avLst/>
                <a:gdLst>
                  <a:gd name="csX0" fmla="*/ 729865 w 944373"/>
                  <a:gd name="csY0" fmla="*/ 947440 h 947439"/>
                  <a:gd name="csX1" fmla="*/ 214509 w 944373"/>
                  <a:gd name="csY1" fmla="*/ 947440 h 947439"/>
                  <a:gd name="csX2" fmla="*/ 0 w 944373"/>
                  <a:gd name="csY2" fmla="*/ 732234 h 947439"/>
                  <a:gd name="csX3" fmla="*/ 0 w 944373"/>
                  <a:gd name="csY3" fmla="*/ 215206 h 947439"/>
                  <a:gd name="csX4" fmla="*/ 214509 w 944373"/>
                  <a:gd name="csY4" fmla="*/ 0 h 947439"/>
                  <a:gd name="csX5" fmla="*/ 729865 w 944373"/>
                  <a:gd name="csY5" fmla="*/ 0 h 947439"/>
                  <a:gd name="csX6" fmla="*/ 944374 w 944373"/>
                  <a:gd name="csY6" fmla="*/ 215206 h 947439"/>
                  <a:gd name="csX7" fmla="*/ 944374 w 944373"/>
                  <a:gd name="csY7" fmla="*/ 732234 h 947439"/>
                  <a:gd name="csX8" fmla="*/ 729865 w 944373"/>
                  <a:gd name="csY8" fmla="*/ 947440 h 947439"/>
                  <a:gd name="csX9" fmla="*/ 729865 w 944373"/>
                  <a:gd name="csY9" fmla="*/ 947440 h 9474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944373" h="947439">
                    <a:moveTo>
                      <a:pt x="729865" y="947440"/>
                    </a:moveTo>
                    <a:lnTo>
                      <a:pt x="214509" y="947440"/>
                    </a:lnTo>
                    <a:cubicBezTo>
                      <a:pt x="96129" y="947440"/>
                      <a:pt x="0" y="850999"/>
                      <a:pt x="0" y="732234"/>
                    </a:cubicBezTo>
                    <a:lnTo>
                      <a:pt x="0" y="215206"/>
                    </a:lnTo>
                    <a:cubicBezTo>
                      <a:pt x="0" y="96441"/>
                      <a:pt x="96129" y="0"/>
                      <a:pt x="214509" y="0"/>
                    </a:cubicBezTo>
                    <a:lnTo>
                      <a:pt x="729865" y="0"/>
                    </a:lnTo>
                    <a:cubicBezTo>
                      <a:pt x="848245" y="0"/>
                      <a:pt x="944374" y="96441"/>
                      <a:pt x="944374" y="215206"/>
                    </a:cubicBezTo>
                    <a:lnTo>
                      <a:pt x="944374" y="732234"/>
                    </a:lnTo>
                    <a:cubicBezTo>
                      <a:pt x="944374" y="850999"/>
                      <a:pt x="848245" y="947440"/>
                      <a:pt x="729865" y="947440"/>
                    </a:cubicBezTo>
                    <a:lnTo>
                      <a:pt x="729865" y="94744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CD05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40" name="Graphic 308">
                <a:extLst>
                  <a:ext uri="{FF2B5EF4-FFF2-40B4-BE49-F238E27FC236}">
                    <a16:creationId xmlns:a16="http://schemas.microsoft.com/office/drawing/2014/main" id="{2B155918-D089-C68E-4A8D-BB8B8C551ACB}"/>
                  </a:ext>
                </a:extLst>
              </p:cNvPr>
              <p:cNvGrpSpPr/>
              <p:nvPr/>
            </p:nvGrpSpPr>
            <p:grpSpPr>
              <a:xfrm>
                <a:off x="12792803" y="2302966"/>
                <a:ext cx="628395" cy="629542"/>
                <a:chOff x="12792803" y="2302966"/>
                <a:chExt cx="628395" cy="629542"/>
              </a:xfrm>
              <a:solidFill>
                <a:srgbClr val="FFFFFF"/>
              </a:solidFill>
            </p:grpSpPr>
            <p:sp>
              <p:nvSpPr>
                <p:cNvPr id="341" name="Freeform 340">
                  <a:extLst>
                    <a:ext uri="{FF2B5EF4-FFF2-40B4-BE49-F238E27FC236}">
                      <a16:creationId xmlns:a16="http://schemas.microsoft.com/office/drawing/2014/main" id="{41F33410-8D79-C9C0-D050-5B664D8BB1C9}"/>
                    </a:ext>
                  </a:extLst>
                </p:cNvPr>
                <p:cNvSpPr/>
                <p:nvPr/>
              </p:nvSpPr>
              <p:spPr>
                <a:xfrm>
                  <a:off x="12792803" y="2302966"/>
                  <a:ext cx="612374" cy="616148"/>
                </a:xfrm>
                <a:custGeom>
                  <a:avLst/>
                  <a:gdLst>
                    <a:gd name="csX0" fmla="*/ 165555 w 612374"/>
                    <a:gd name="csY0" fmla="*/ 144661 h 616148"/>
                    <a:gd name="csX1" fmla="*/ 175346 w 612374"/>
                    <a:gd name="csY1" fmla="*/ 117872 h 616148"/>
                    <a:gd name="csX2" fmla="*/ 186917 w 612374"/>
                    <a:gd name="csY2" fmla="*/ 91976 h 616148"/>
                    <a:gd name="csX3" fmla="*/ 209169 w 612374"/>
                    <a:gd name="csY3" fmla="*/ 56257 h 616148"/>
                    <a:gd name="csX4" fmla="*/ 226970 w 612374"/>
                    <a:gd name="csY4" fmla="*/ 34826 h 616148"/>
                    <a:gd name="csX5" fmla="*/ 166445 w 612374"/>
                    <a:gd name="csY5" fmla="*/ 60722 h 616148"/>
                    <a:gd name="csX6" fmla="*/ 106809 w 612374"/>
                    <a:gd name="csY6" fmla="*/ 106263 h 616148"/>
                    <a:gd name="csX7" fmla="*/ 97019 w 612374"/>
                    <a:gd name="csY7" fmla="*/ 116979 h 616148"/>
                    <a:gd name="csX8" fmla="*/ 89898 w 612374"/>
                    <a:gd name="csY8" fmla="*/ 125016 h 616148"/>
                    <a:gd name="csX9" fmla="*/ 126391 w 612374"/>
                    <a:gd name="csY9" fmla="*/ 135731 h 616148"/>
                    <a:gd name="csX10" fmla="*/ 165555 w 612374"/>
                    <a:gd name="csY10" fmla="*/ 144661 h 616148"/>
                    <a:gd name="csX11" fmla="*/ 141523 w 612374"/>
                    <a:gd name="csY11" fmla="*/ 293787 h 616148"/>
                    <a:gd name="csX12" fmla="*/ 146863 w 612374"/>
                    <a:gd name="csY12" fmla="*/ 229493 h 616148"/>
                    <a:gd name="csX13" fmla="*/ 158434 w 612374"/>
                    <a:gd name="csY13" fmla="*/ 168771 h 616148"/>
                    <a:gd name="csX14" fmla="*/ 114820 w 612374"/>
                    <a:gd name="csY14" fmla="*/ 158949 h 616148"/>
                    <a:gd name="csX15" fmla="*/ 72986 w 612374"/>
                    <a:gd name="csY15" fmla="*/ 146447 h 616148"/>
                    <a:gd name="csX16" fmla="*/ 38273 w 612374"/>
                    <a:gd name="csY16" fmla="*/ 216992 h 616148"/>
                    <a:gd name="csX17" fmla="*/ 24032 w 612374"/>
                    <a:gd name="csY17" fmla="*/ 293787 h 616148"/>
                    <a:gd name="csX18" fmla="*/ 141523 w 612374"/>
                    <a:gd name="csY18" fmla="*/ 293787 h 616148"/>
                    <a:gd name="csX19" fmla="*/ 227860 w 612374"/>
                    <a:gd name="csY19" fmla="*/ 579537 h 616148"/>
                    <a:gd name="csX20" fmla="*/ 210059 w 612374"/>
                    <a:gd name="csY20" fmla="*/ 558106 h 616148"/>
                    <a:gd name="csX21" fmla="*/ 187807 w 612374"/>
                    <a:gd name="csY21" fmla="*/ 522387 h 616148"/>
                    <a:gd name="csX22" fmla="*/ 175346 w 612374"/>
                    <a:gd name="csY22" fmla="*/ 495598 h 616148"/>
                    <a:gd name="csX23" fmla="*/ 165555 w 612374"/>
                    <a:gd name="csY23" fmla="*/ 468809 h 616148"/>
                    <a:gd name="csX24" fmla="*/ 125501 w 612374"/>
                    <a:gd name="csY24" fmla="*/ 477738 h 616148"/>
                    <a:gd name="csX25" fmla="*/ 88118 w 612374"/>
                    <a:gd name="csY25" fmla="*/ 488454 h 616148"/>
                    <a:gd name="csX26" fmla="*/ 96129 w 612374"/>
                    <a:gd name="csY26" fmla="*/ 497384 h 616148"/>
                    <a:gd name="csX27" fmla="*/ 106809 w 612374"/>
                    <a:gd name="csY27" fmla="*/ 508099 h 616148"/>
                    <a:gd name="csX28" fmla="*/ 166445 w 612374"/>
                    <a:gd name="csY28" fmla="*/ 553641 h 616148"/>
                    <a:gd name="csX29" fmla="*/ 226970 w 612374"/>
                    <a:gd name="csY29" fmla="*/ 579537 h 616148"/>
                    <a:gd name="csX30" fmla="*/ 453940 w 612374"/>
                    <a:gd name="csY30" fmla="*/ 168771 h 616148"/>
                    <a:gd name="csX31" fmla="*/ 465511 w 612374"/>
                    <a:gd name="csY31" fmla="*/ 229493 h 616148"/>
                    <a:gd name="csX32" fmla="*/ 470852 w 612374"/>
                    <a:gd name="csY32" fmla="*/ 293787 h 616148"/>
                    <a:gd name="csX33" fmla="*/ 588342 w 612374"/>
                    <a:gd name="csY33" fmla="*/ 293787 h 616148"/>
                    <a:gd name="csX34" fmla="*/ 574101 w 612374"/>
                    <a:gd name="csY34" fmla="*/ 216992 h 616148"/>
                    <a:gd name="csX35" fmla="*/ 539388 w 612374"/>
                    <a:gd name="csY35" fmla="*/ 146447 h 616148"/>
                    <a:gd name="csX36" fmla="*/ 497554 w 612374"/>
                    <a:gd name="csY36" fmla="*/ 158949 h 616148"/>
                    <a:gd name="csX37" fmla="*/ 453940 w 612374"/>
                    <a:gd name="csY37" fmla="*/ 168771 h 616148"/>
                    <a:gd name="csX38" fmla="*/ 385404 w 612374"/>
                    <a:gd name="csY38" fmla="*/ 34826 h 616148"/>
                    <a:gd name="csX39" fmla="*/ 403206 w 612374"/>
                    <a:gd name="csY39" fmla="*/ 56257 h 616148"/>
                    <a:gd name="csX40" fmla="*/ 425458 w 612374"/>
                    <a:gd name="csY40" fmla="*/ 91976 h 616148"/>
                    <a:gd name="csX41" fmla="*/ 437029 w 612374"/>
                    <a:gd name="csY41" fmla="*/ 117872 h 616148"/>
                    <a:gd name="csX42" fmla="*/ 446820 w 612374"/>
                    <a:gd name="csY42" fmla="*/ 144661 h 616148"/>
                    <a:gd name="csX43" fmla="*/ 485983 w 612374"/>
                    <a:gd name="csY43" fmla="*/ 135731 h 616148"/>
                    <a:gd name="csX44" fmla="*/ 522476 w 612374"/>
                    <a:gd name="csY44" fmla="*/ 125016 h 616148"/>
                    <a:gd name="csX45" fmla="*/ 515356 w 612374"/>
                    <a:gd name="csY45" fmla="*/ 116979 h 616148"/>
                    <a:gd name="csX46" fmla="*/ 505565 w 612374"/>
                    <a:gd name="csY46" fmla="*/ 106263 h 616148"/>
                    <a:gd name="csX47" fmla="*/ 445930 w 612374"/>
                    <a:gd name="csY47" fmla="*/ 60722 h 616148"/>
                    <a:gd name="csX48" fmla="*/ 385404 w 612374"/>
                    <a:gd name="csY48" fmla="*/ 34826 h 616148"/>
                    <a:gd name="csX49" fmla="*/ 141523 w 612374"/>
                    <a:gd name="csY49" fmla="*/ 319683 h 616148"/>
                    <a:gd name="csX50" fmla="*/ 24032 w 612374"/>
                    <a:gd name="csY50" fmla="*/ 319683 h 616148"/>
                    <a:gd name="csX51" fmla="*/ 38273 w 612374"/>
                    <a:gd name="csY51" fmla="*/ 395585 h 616148"/>
                    <a:gd name="csX52" fmla="*/ 72986 w 612374"/>
                    <a:gd name="csY52" fmla="*/ 465237 h 616148"/>
                    <a:gd name="csX53" fmla="*/ 115710 w 612374"/>
                    <a:gd name="csY53" fmla="*/ 452735 h 616148"/>
                    <a:gd name="csX54" fmla="*/ 159324 w 612374"/>
                    <a:gd name="csY54" fmla="*/ 442913 h 616148"/>
                    <a:gd name="csX55" fmla="*/ 147753 w 612374"/>
                    <a:gd name="csY55" fmla="*/ 383084 h 616148"/>
                    <a:gd name="csX56" fmla="*/ 142413 w 612374"/>
                    <a:gd name="csY56" fmla="*/ 318790 h 616148"/>
                    <a:gd name="csX57" fmla="*/ 293726 w 612374"/>
                    <a:gd name="csY57" fmla="*/ 157163 h 616148"/>
                    <a:gd name="csX58" fmla="*/ 293726 w 612374"/>
                    <a:gd name="csY58" fmla="*/ 25003 h 616148"/>
                    <a:gd name="csX59" fmla="*/ 250112 w 612374"/>
                    <a:gd name="csY59" fmla="*/ 48220 h 616148"/>
                    <a:gd name="csX60" fmla="*/ 210059 w 612374"/>
                    <a:gd name="csY60" fmla="*/ 103584 h 616148"/>
                    <a:gd name="csX61" fmla="*/ 199378 w 612374"/>
                    <a:gd name="csY61" fmla="*/ 126802 h 616148"/>
                    <a:gd name="csX62" fmla="*/ 191367 w 612374"/>
                    <a:gd name="csY62" fmla="*/ 149126 h 616148"/>
                    <a:gd name="csX63" fmla="*/ 242102 w 612374"/>
                    <a:gd name="csY63" fmla="*/ 155377 h 616148"/>
                    <a:gd name="csX64" fmla="*/ 293726 w 612374"/>
                    <a:gd name="csY64" fmla="*/ 158056 h 616148"/>
                    <a:gd name="csX65" fmla="*/ 293726 w 612374"/>
                    <a:gd name="csY65" fmla="*/ 293787 h 616148"/>
                    <a:gd name="csX66" fmla="*/ 293726 w 612374"/>
                    <a:gd name="csY66" fmla="*/ 182166 h 616148"/>
                    <a:gd name="csX67" fmla="*/ 238541 w 612374"/>
                    <a:gd name="csY67" fmla="*/ 179487 h 616148"/>
                    <a:gd name="csX68" fmla="*/ 184246 w 612374"/>
                    <a:gd name="csY68" fmla="*/ 173236 h 616148"/>
                    <a:gd name="csX69" fmla="*/ 172675 w 612374"/>
                    <a:gd name="csY69" fmla="*/ 231279 h 616148"/>
                    <a:gd name="csX70" fmla="*/ 168225 w 612374"/>
                    <a:gd name="csY70" fmla="*/ 293787 h 616148"/>
                    <a:gd name="csX71" fmla="*/ 294616 w 612374"/>
                    <a:gd name="csY71" fmla="*/ 293787 h 616148"/>
                    <a:gd name="csX72" fmla="*/ 293726 w 612374"/>
                    <a:gd name="csY72" fmla="*/ 589359 h 616148"/>
                    <a:gd name="csX73" fmla="*/ 293726 w 612374"/>
                    <a:gd name="csY73" fmla="*/ 455414 h 616148"/>
                    <a:gd name="csX74" fmla="*/ 241211 w 612374"/>
                    <a:gd name="csY74" fmla="*/ 458093 h 616148"/>
                    <a:gd name="csX75" fmla="*/ 190477 w 612374"/>
                    <a:gd name="csY75" fmla="*/ 464344 h 616148"/>
                    <a:gd name="csX76" fmla="*/ 199378 w 612374"/>
                    <a:gd name="csY76" fmla="*/ 487561 h 616148"/>
                    <a:gd name="csX77" fmla="*/ 210059 w 612374"/>
                    <a:gd name="csY77" fmla="*/ 510778 h 616148"/>
                    <a:gd name="csX78" fmla="*/ 250112 w 612374"/>
                    <a:gd name="csY78" fmla="*/ 566142 h 616148"/>
                    <a:gd name="csX79" fmla="*/ 293726 w 612374"/>
                    <a:gd name="csY79" fmla="*/ 589359 h 616148"/>
                    <a:gd name="csX80" fmla="*/ 319538 w 612374"/>
                    <a:gd name="csY80" fmla="*/ 183059 h 616148"/>
                    <a:gd name="csX81" fmla="*/ 319538 w 612374"/>
                    <a:gd name="csY81" fmla="*/ 294680 h 616148"/>
                    <a:gd name="csX82" fmla="*/ 445930 w 612374"/>
                    <a:gd name="csY82" fmla="*/ 294680 h 616148"/>
                    <a:gd name="csX83" fmla="*/ 441479 w 612374"/>
                    <a:gd name="csY83" fmla="*/ 232172 h 616148"/>
                    <a:gd name="csX84" fmla="*/ 429908 w 612374"/>
                    <a:gd name="csY84" fmla="*/ 174129 h 616148"/>
                    <a:gd name="csX85" fmla="*/ 375613 w 612374"/>
                    <a:gd name="csY85" fmla="*/ 180380 h 616148"/>
                    <a:gd name="csX86" fmla="*/ 320429 w 612374"/>
                    <a:gd name="csY86" fmla="*/ 183059 h 616148"/>
                    <a:gd name="csX87" fmla="*/ 319538 w 612374"/>
                    <a:gd name="csY87" fmla="*/ 25003 h 616148"/>
                    <a:gd name="csX88" fmla="*/ 319538 w 612374"/>
                    <a:gd name="csY88" fmla="*/ 157163 h 616148"/>
                    <a:gd name="csX89" fmla="*/ 371163 w 612374"/>
                    <a:gd name="csY89" fmla="*/ 154484 h 616148"/>
                    <a:gd name="csX90" fmla="*/ 421898 w 612374"/>
                    <a:gd name="csY90" fmla="*/ 148233 h 616148"/>
                    <a:gd name="csX91" fmla="*/ 413887 w 612374"/>
                    <a:gd name="csY91" fmla="*/ 125909 h 616148"/>
                    <a:gd name="csX92" fmla="*/ 403206 w 612374"/>
                    <a:gd name="csY92" fmla="*/ 102691 h 616148"/>
                    <a:gd name="csX93" fmla="*/ 363152 w 612374"/>
                    <a:gd name="csY93" fmla="*/ 47328 h 616148"/>
                    <a:gd name="csX94" fmla="*/ 319538 w 612374"/>
                    <a:gd name="csY94" fmla="*/ 24110 h 616148"/>
                    <a:gd name="csX95" fmla="*/ 293726 w 612374"/>
                    <a:gd name="csY95" fmla="*/ 319683 h 616148"/>
                    <a:gd name="csX96" fmla="*/ 167335 w 612374"/>
                    <a:gd name="csY96" fmla="*/ 319683 h 616148"/>
                    <a:gd name="csX97" fmla="*/ 171785 w 612374"/>
                    <a:gd name="csY97" fmla="*/ 381298 h 616148"/>
                    <a:gd name="csX98" fmla="*/ 183356 w 612374"/>
                    <a:gd name="csY98" fmla="*/ 439341 h 616148"/>
                    <a:gd name="csX99" fmla="*/ 237651 w 612374"/>
                    <a:gd name="csY99" fmla="*/ 433090 h 616148"/>
                    <a:gd name="csX100" fmla="*/ 292836 w 612374"/>
                    <a:gd name="csY100" fmla="*/ 430411 h 616148"/>
                    <a:gd name="csX101" fmla="*/ 292836 w 612374"/>
                    <a:gd name="csY101" fmla="*/ 320576 h 616148"/>
                    <a:gd name="csX102" fmla="*/ 319538 w 612374"/>
                    <a:gd name="csY102" fmla="*/ 429518 h 616148"/>
                    <a:gd name="csX103" fmla="*/ 340900 w 612374"/>
                    <a:gd name="csY103" fmla="*/ 429518 h 616148"/>
                    <a:gd name="csX104" fmla="*/ 364042 w 612374"/>
                    <a:gd name="csY104" fmla="*/ 430411 h 616148"/>
                    <a:gd name="csX105" fmla="*/ 364932 w 612374"/>
                    <a:gd name="csY105" fmla="*/ 430411 h 616148"/>
                    <a:gd name="csX106" fmla="*/ 374723 w 612374"/>
                    <a:gd name="csY106" fmla="*/ 457200 h 616148"/>
                    <a:gd name="csX107" fmla="*/ 371163 w 612374"/>
                    <a:gd name="csY107" fmla="*/ 457200 h 616148"/>
                    <a:gd name="csX108" fmla="*/ 344461 w 612374"/>
                    <a:gd name="csY108" fmla="*/ 455414 h 616148"/>
                    <a:gd name="csX109" fmla="*/ 319538 w 612374"/>
                    <a:gd name="csY109" fmla="*/ 455414 h 616148"/>
                    <a:gd name="csX110" fmla="*/ 319538 w 612374"/>
                    <a:gd name="csY110" fmla="*/ 589359 h 616148"/>
                    <a:gd name="csX111" fmla="*/ 357812 w 612374"/>
                    <a:gd name="csY111" fmla="*/ 569714 h 616148"/>
                    <a:gd name="csX112" fmla="*/ 395195 w 612374"/>
                    <a:gd name="csY112" fmla="*/ 524173 h 616148"/>
                    <a:gd name="csX113" fmla="*/ 397865 w 612374"/>
                    <a:gd name="csY113" fmla="*/ 520601 h 616148"/>
                    <a:gd name="csX114" fmla="*/ 409436 w 612374"/>
                    <a:gd name="csY114" fmla="*/ 550962 h 616148"/>
                    <a:gd name="csX115" fmla="*/ 409436 w 612374"/>
                    <a:gd name="csY115" fmla="*/ 550962 h 616148"/>
                    <a:gd name="csX116" fmla="*/ 395195 w 612374"/>
                    <a:gd name="csY116" fmla="*/ 570607 h 616148"/>
                    <a:gd name="csX117" fmla="*/ 386294 w 612374"/>
                    <a:gd name="csY117" fmla="*/ 579537 h 616148"/>
                    <a:gd name="csX118" fmla="*/ 396085 w 612374"/>
                    <a:gd name="csY118" fmla="*/ 576858 h 616148"/>
                    <a:gd name="csX119" fmla="*/ 414777 w 612374"/>
                    <a:gd name="csY119" fmla="*/ 569714 h 616148"/>
                    <a:gd name="csX120" fmla="*/ 416557 w 612374"/>
                    <a:gd name="csY120" fmla="*/ 569714 h 616148"/>
                    <a:gd name="csX121" fmla="*/ 425458 w 612374"/>
                    <a:gd name="csY121" fmla="*/ 592931 h 616148"/>
                    <a:gd name="csX122" fmla="*/ 423678 w 612374"/>
                    <a:gd name="csY122" fmla="*/ 592931 h 616148"/>
                    <a:gd name="csX123" fmla="*/ 366713 w 612374"/>
                    <a:gd name="csY123" fmla="*/ 610791 h 616148"/>
                    <a:gd name="csX124" fmla="*/ 307077 w 612374"/>
                    <a:gd name="csY124" fmla="*/ 616148 h 616148"/>
                    <a:gd name="csX125" fmla="*/ 189587 w 612374"/>
                    <a:gd name="csY125" fmla="*/ 592931 h 616148"/>
                    <a:gd name="csX126" fmla="*/ 89898 w 612374"/>
                    <a:gd name="csY126" fmla="*/ 525959 h 616148"/>
                    <a:gd name="csX127" fmla="*/ 0 w 612374"/>
                    <a:gd name="csY127" fmla="*/ 307181 h 616148"/>
                    <a:gd name="csX128" fmla="*/ 13351 w 612374"/>
                    <a:gd name="csY128" fmla="*/ 217884 h 616148"/>
                    <a:gd name="csX129" fmla="*/ 49844 w 612374"/>
                    <a:gd name="csY129" fmla="*/ 138410 h 616148"/>
                    <a:gd name="csX130" fmla="*/ 49844 w 612374"/>
                    <a:gd name="csY130" fmla="*/ 138410 h 616148"/>
                    <a:gd name="csX131" fmla="*/ 51625 w 612374"/>
                    <a:gd name="csY131" fmla="*/ 134838 h 616148"/>
                    <a:gd name="csX132" fmla="*/ 51625 w 612374"/>
                    <a:gd name="csY132" fmla="*/ 134838 h 616148"/>
                    <a:gd name="csX133" fmla="*/ 51625 w 612374"/>
                    <a:gd name="csY133" fmla="*/ 134838 h 616148"/>
                    <a:gd name="csX134" fmla="*/ 51625 w 612374"/>
                    <a:gd name="csY134" fmla="*/ 134838 h 616148"/>
                    <a:gd name="csX135" fmla="*/ 51625 w 612374"/>
                    <a:gd name="csY135" fmla="*/ 134838 h 616148"/>
                    <a:gd name="csX136" fmla="*/ 51625 w 612374"/>
                    <a:gd name="csY136" fmla="*/ 134838 h 616148"/>
                    <a:gd name="csX137" fmla="*/ 51625 w 612374"/>
                    <a:gd name="csY137" fmla="*/ 134838 h 616148"/>
                    <a:gd name="csX138" fmla="*/ 51625 w 612374"/>
                    <a:gd name="csY138" fmla="*/ 134838 h 616148"/>
                    <a:gd name="csX139" fmla="*/ 53405 w 612374"/>
                    <a:gd name="csY139" fmla="*/ 132160 h 616148"/>
                    <a:gd name="csX140" fmla="*/ 53405 w 612374"/>
                    <a:gd name="csY140" fmla="*/ 132160 h 616148"/>
                    <a:gd name="csX141" fmla="*/ 69426 w 612374"/>
                    <a:gd name="csY141" fmla="*/ 110728 h 616148"/>
                    <a:gd name="csX142" fmla="*/ 88118 w 612374"/>
                    <a:gd name="csY142" fmla="*/ 90190 h 616148"/>
                    <a:gd name="csX143" fmla="*/ 187807 w 612374"/>
                    <a:gd name="csY143" fmla="*/ 23217 h 616148"/>
                    <a:gd name="csX144" fmla="*/ 305297 w 612374"/>
                    <a:gd name="csY144" fmla="*/ 0 h 616148"/>
                    <a:gd name="csX145" fmla="*/ 422788 w 612374"/>
                    <a:gd name="csY145" fmla="*/ 23217 h 616148"/>
                    <a:gd name="csX146" fmla="*/ 522476 w 612374"/>
                    <a:gd name="csY146" fmla="*/ 90190 h 616148"/>
                    <a:gd name="csX147" fmla="*/ 589232 w 612374"/>
                    <a:gd name="csY147" fmla="*/ 190203 h 616148"/>
                    <a:gd name="csX148" fmla="*/ 612374 w 612374"/>
                    <a:gd name="csY148" fmla="*/ 308074 h 616148"/>
                    <a:gd name="csX149" fmla="*/ 607034 w 612374"/>
                    <a:gd name="csY149" fmla="*/ 367903 h 616148"/>
                    <a:gd name="csX150" fmla="*/ 590123 w 612374"/>
                    <a:gd name="csY150" fmla="*/ 425053 h 616148"/>
                    <a:gd name="csX151" fmla="*/ 590123 w 612374"/>
                    <a:gd name="csY151" fmla="*/ 426839 h 616148"/>
                    <a:gd name="csX152" fmla="*/ 565200 w 612374"/>
                    <a:gd name="csY152" fmla="*/ 417910 h 616148"/>
                    <a:gd name="csX153" fmla="*/ 565200 w 612374"/>
                    <a:gd name="csY153" fmla="*/ 416124 h 616148"/>
                    <a:gd name="csX154" fmla="*/ 580332 w 612374"/>
                    <a:gd name="csY154" fmla="*/ 368796 h 616148"/>
                    <a:gd name="csX155" fmla="*/ 586562 w 612374"/>
                    <a:gd name="csY155" fmla="*/ 321469 h 616148"/>
                    <a:gd name="csX156" fmla="*/ 469072 w 612374"/>
                    <a:gd name="csY156" fmla="*/ 321469 h 616148"/>
                    <a:gd name="csX157" fmla="*/ 468182 w 612374"/>
                    <a:gd name="csY157" fmla="*/ 349151 h 616148"/>
                    <a:gd name="csX158" fmla="*/ 465511 w 612374"/>
                    <a:gd name="csY158" fmla="*/ 378619 h 616148"/>
                    <a:gd name="csX159" fmla="*/ 465511 w 612374"/>
                    <a:gd name="csY159" fmla="*/ 381298 h 616148"/>
                    <a:gd name="csX160" fmla="*/ 440589 w 612374"/>
                    <a:gd name="csY160" fmla="*/ 372368 h 616148"/>
                    <a:gd name="csX161" fmla="*/ 440589 w 612374"/>
                    <a:gd name="csY161" fmla="*/ 370582 h 616148"/>
                    <a:gd name="csX162" fmla="*/ 443259 w 612374"/>
                    <a:gd name="csY162" fmla="*/ 345579 h 616148"/>
                    <a:gd name="csX163" fmla="*/ 444150 w 612374"/>
                    <a:gd name="csY163" fmla="*/ 322362 h 616148"/>
                    <a:gd name="csX164" fmla="*/ 317758 w 612374"/>
                    <a:gd name="csY164" fmla="*/ 322362 h 616148"/>
                    <a:gd name="csX165" fmla="*/ 317758 w 612374"/>
                    <a:gd name="csY165" fmla="*/ 432197 h 61614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  <a:cxn ang="0">
                      <a:pos x="csX57" y="csY57"/>
                    </a:cxn>
                    <a:cxn ang="0">
                      <a:pos x="csX58" y="csY58"/>
                    </a:cxn>
                    <a:cxn ang="0">
                      <a:pos x="csX59" y="csY59"/>
                    </a:cxn>
                    <a:cxn ang="0">
                      <a:pos x="csX60" y="csY60"/>
                    </a:cxn>
                    <a:cxn ang="0">
                      <a:pos x="csX61" y="csY61"/>
                    </a:cxn>
                    <a:cxn ang="0">
                      <a:pos x="csX62" y="csY62"/>
                    </a:cxn>
                    <a:cxn ang="0">
                      <a:pos x="csX63" y="csY63"/>
                    </a:cxn>
                    <a:cxn ang="0">
                      <a:pos x="csX64" y="csY64"/>
                    </a:cxn>
                    <a:cxn ang="0">
                      <a:pos x="csX65" y="csY65"/>
                    </a:cxn>
                    <a:cxn ang="0">
                      <a:pos x="csX66" y="csY66"/>
                    </a:cxn>
                    <a:cxn ang="0">
                      <a:pos x="csX67" y="csY67"/>
                    </a:cxn>
                    <a:cxn ang="0">
                      <a:pos x="csX68" y="csY68"/>
                    </a:cxn>
                    <a:cxn ang="0">
                      <a:pos x="csX69" y="csY69"/>
                    </a:cxn>
                    <a:cxn ang="0">
                      <a:pos x="csX70" y="csY70"/>
                    </a:cxn>
                    <a:cxn ang="0">
                      <a:pos x="csX71" y="csY71"/>
                    </a:cxn>
                    <a:cxn ang="0">
                      <a:pos x="csX72" y="csY72"/>
                    </a:cxn>
                    <a:cxn ang="0">
                      <a:pos x="csX73" y="csY73"/>
                    </a:cxn>
                    <a:cxn ang="0">
                      <a:pos x="csX74" y="csY74"/>
                    </a:cxn>
                    <a:cxn ang="0">
                      <a:pos x="csX75" y="csY75"/>
                    </a:cxn>
                    <a:cxn ang="0">
                      <a:pos x="csX76" y="csY76"/>
                    </a:cxn>
                    <a:cxn ang="0">
                      <a:pos x="csX77" y="csY77"/>
                    </a:cxn>
                    <a:cxn ang="0">
                      <a:pos x="csX78" y="csY78"/>
                    </a:cxn>
                    <a:cxn ang="0">
                      <a:pos x="csX79" y="csY79"/>
                    </a:cxn>
                    <a:cxn ang="0">
                      <a:pos x="csX80" y="csY80"/>
                    </a:cxn>
                    <a:cxn ang="0">
                      <a:pos x="csX81" y="csY81"/>
                    </a:cxn>
                    <a:cxn ang="0">
                      <a:pos x="csX82" y="csY82"/>
                    </a:cxn>
                    <a:cxn ang="0">
                      <a:pos x="csX83" y="csY83"/>
                    </a:cxn>
                    <a:cxn ang="0">
                      <a:pos x="csX84" y="csY84"/>
                    </a:cxn>
                    <a:cxn ang="0">
                      <a:pos x="csX85" y="csY85"/>
                    </a:cxn>
                    <a:cxn ang="0">
                      <a:pos x="csX86" y="csY86"/>
                    </a:cxn>
                    <a:cxn ang="0">
                      <a:pos x="csX87" y="csY87"/>
                    </a:cxn>
                    <a:cxn ang="0">
                      <a:pos x="csX88" y="csY88"/>
                    </a:cxn>
                    <a:cxn ang="0">
                      <a:pos x="csX89" y="csY89"/>
                    </a:cxn>
                    <a:cxn ang="0">
                      <a:pos x="csX90" y="csY90"/>
                    </a:cxn>
                    <a:cxn ang="0">
                      <a:pos x="csX91" y="csY91"/>
                    </a:cxn>
                    <a:cxn ang="0">
                      <a:pos x="csX92" y="csY92"/>
                    </a:cxn>
                    <a:cxn ang="0">
                      <a:pos x="csX93" y="csY93"/>
                    </a:cxn>
                    <a:cxn ang="0">
                      <a:pos x="csX94" y="csY94"/>
                    </a:cxn>
                    <a:cxn ang="0">
                      <a:pos x="csX95" y="csY95"/>
                    </a:cxn>
                    <a:cxn ang="0">
                      <a:pos x="csX96" y="csY96"/>
                    </a:cxn>
                    <a:cxn ang="0">
                      <a:pos x="csX97" y="csY97"/>
                    </a:cxn>
                    <a:cxn ang="0">
                      <a:pos x="csX98" y="csY98"/>
                    </a:cxn>
                    <a:cxn ang="0">
                      <a:pos x="csX99" y="csY99"/>
                    </a:cxn>
                    <a:cxn ang="0">
                      <a:pos x="csX100" y="csY100"/>
                    </a:cxn>
                    <a:cxn ang="0">
                      <a:pos x="csX101" y="csY101"/>
                    </a:cxn>
                    <a:cxn ang="0">
                      <a:pos x="csX102" y="csY102"/>
                    </a:cxn>
                    <a:cxn ang="0">
                      <a:pos x="csX103" y="csY103"/>
                    </a:cxn>
                    <a:cxn ang="0">
                      <a:pos x="csX104" y="csY104"/>
                    </a:cxn>
                    <a:cxn ang="0">
                      <a:pos x="csX105" y="csY105"/>
                    </a:cxn>
                    <a:cxn ang="0">
                      <a:pos x="csX106" y="csY106"/>
                    </a:cxn>
                    <a:cxn ang="0">
                      <a:pos x="csX107" y="csY107"/>
                    </a:cxn>
                    <a:cxn ang="0">
                      <a:pos x="csX108" y="csY108"/>
                    </a:cxn>
                    <a:cxn ang="0">
                      <a:pos x="csX109" y="csY109"/>
                    </a:cxn>
                    <a:cxn ang="0">
                      <a:pos x="csX110" y="csY110"/>
                    </a:cxn>
                    <a:cxn ang="0">
                      <a:pos x="csX111" y="csY111"/>
                    </a:cxn>
                    <a:cxn ang="0">
                      <a:pos x="csX112" y="csY112"/>
                    </a:cxn>
                    <a:cxn ang="0">
                      <a:pos x="csX113" y="csY113"/>
                    </a:cxn>
                    <a:cxn ang="0">
                      <a:pos x="csX114" y="csY114"/>
                    </a:cxn>
                    <a:cxn ang="0">
                      <a:pos x="csX115" y="csY115"/>
                    </a:cxn>
                    <a:cxn ang="0">
                      <a:pos x="csX116" y="csY116"/>
                    </a:cxn>
                    <a:cxn ang="0">
                      <a:pos x="csX117" y="csY117"/>
                    </a:cxn>
                    <a:cxn ang="0">
                      <a:pos x="csX118" y="csY118"/>
                    </a:cxn>
                    <a:cxn ang="0">
                      <a:pos x="csX119" y="csY119"/>
                    </a:cxn>
                    <a:cxn ang="0">
                      <a:pos x="csX120" y="csY120"/>
                    </a:cxn>
                    <a:cxn ang="0">
                      <a:pos x="csX121" y="csY121"/>
                    </a:cxn>
                    <a:cxn ang="0">
                      <a:pos x="csX122" y="csY122"/>
                    </a:cxn>
                    <a:cxn ang="0">
                      <a:pos x="csX123" y="csY123"/>
                    </a:cxn>
                    <a:cxn ang="0">
                      <a:pos x="csX124" y="csY124"/>
                    </a:cxn>
                    <a:cxn ang="0">
                      <a:pos x="csX125" y="csY125"/>
                    </a:cxn>
                    <a:cxn ang="0">
                      <a:pos x="csX126" y="csY126"/>
                    </a:cxn>
                    <a:cxn ang="0">
                      <a:pos x="csX127" y="csY127"/>
                    </a:cxn>
                    <a:cxn ang="0">
                      <a:pos x="csX128" y="csY128"/>
                    </a:cxn>
                    <a:cxn ang="0">
                      <a:pos x="csX129" y="csY129"/>
                    </a:cxn>
                    <a:cxn ang="0">
                      <a:pos x="csX130" y="csY130"/>
                    </a:cxn>
                    <a:cxn ang="0">
                      <a:pos x="csX131" y="csY131"/>
                    </a:cxn>
                    <a:cxn ang="0">
                      <a:pos x="csX132" y="csY132"/>
                    </a:cxn>
                    <a:cxn ang="0">
                      <a:pos x="csX133" y="csY133"/>
                    </a:cxn>
                    <a:cxn ang="0">
                      <a:pos x="csX134" y="csY134"/>
                    </a:cxn>
                    <a:cxn ang="0">
                      <a:pos x="csX135" y="csY135"/>
                    </a:cxn>
                    <a:cxn ang="0">
                      <a:pos x="csX136" y="csY136"/>
                    </a:cxn>
                    <a:cxn ang="0">
                      <a:pos x="csX137" y="csY137"/>
                    </a:cxn>
                    <a:cxn ang="0">
                      <a:pos x="csX138" y="csY138"/>
                    </a:cxn>
                    <a:cxn ang="0">
                      <a:pos x="csX139" y="csY139"/>
                    </a:cxn>
                    <a:cxn ang="0">
                      <a:pos x="csX140" y="csY140"/>
                    </a:cxn>
                    <a:cxn ang="0">
                      <a:pos x="csX141" y="csY141"/>
                    </a:cxn>
                    <a:cxn ang="0">
                      <a:pos x="csX142" y="csY142"/>
                    </a:cxn>
                    <a:cxn ang="0">
                      <a:pos x="csX143" y="csY143"/>
                    </a:cxn>
                    <a:cxn ang="0">
                      <a:pos x="csX144" y="csY144"/>
                    </a:cxn>
                    <a:cxn ang="0">
                      <a:pos x="csX145" y="csY145"/>
                    </a:cxn>
                    <a:cxn ang="0">
                      <a:pos x="csX146" y="csY146"/>
                    </a:cxn>
                    <a:cxn ang="0">
                      <a:pos x="csX147" y="csY147"/>
                    </a:cxn>
                    <a:cxn ang="0">
                      <a:pos x="csX148" y="csY148"/>
                    </a:cxn>
                    <a:cxn ang="0">
                      <a:pos x="csX149" y="csY149"/>
                    </a:cxn>
                    <a:cxn ang="0">
                      <a:pos x="csX150" y="csY150"/>
                    </a:cxn>
                    <a:cxn ang="0">
                      <a:pos x="csX151" y="csY151"/>
                    </a:cxn>
                    <a:cxn ang="0">
                      <a:pos x="csX152" y="csY152"/>
                    </a:cxn>
                    <a:cxn ang="0">
                      <a:pos x="csX153" y="csY153"/>
                    </a:cxn>
                    <a:cxn ang="0">
                      <a:pos x="csX154" y="csY154"/>
                    </a:cxn>
                    <a:cxn ang="0">
                      <a:pos x="csX155" y="csY155"/>
                    </a:cxn>
                    <a:cxn ang="0">
                      <a:pos x="csX156" y="csY156"/>
                    </a:cxn>
                    <a:cxn ang="0">
                      <a:pos x="csX157" y="csY157"/>
                    </a:cxn>
                    <a:cxn ang="0">
                      <a:pos x="csX158" y="csY158"/>
                    </a:cxn>
                    <a:cxn ang="0">
                      <a:pos x="csX159" y="csY159"/>
                    </a:cxn>
                    <a:cxn ang="0">
                      <a:pos x="csX160" y="csY160"/>
                    </a:cxn>
                    <a:cxn ang="0">
                      <a:pos x="csX161" y="csY161"/>
                    </a:cxn>
                    <a:cxn ang="0">
                      <a:pos x="csX162" y="csY162"/>
                    </a:cxn>
                    <a:cxn ang="0">
                      <a:pos x="csX163" y="csY163"/>
                    </a:cxn>
                    <a:cxn ang="0">
                      <a:pos x="csX164" y="csY164"/>
                    </a:cxn>
                    <a:cxn ang="0">
                      <a:pos x="csX165" y="csY165"/>
                    </a:cxn>
                  </a:cxnLst>
                  <a:rect l="l" t="t" r="r" b="b"/>
                  <a:pathLst>
                    <a:path w="612374" h="616148">
                      <a:moveTo>
                        <a:pt x="165555" y="144661"/>
                      </a:moveTo>
                      <a:cubicBezTo>
                        <a:pt x="168225" y="135731"/>
                        <a:pt x="171785" y="126802"/>
                        <a:pt x="175346" y="117872"/>
                      </a:cubicBezTo>
                      <a:cubicBezTo>
                        <a:pt x="178906" y="108942"/>
                        <a:pt x="183356" y="100013"/>
                        <a:pt x="186917" y="91976"/>
                      </a:cubicBezTo>
                      <a:cubicBezTo>
                        <a:pt x="194037" y="78581"/>
                        <a:pt x="201158" y="66973"/>
                        <a:pt x="209169" y="56257"/>
                      </a:cubicBezTo>
                      <a:cubicBezTo>
                        <a:pt x="214509" y="48220"/>
                        <a:pt x="220740" y="41077"/>
                        <a:pt x="226970" y="34826"/>
                      </a:cubicBezTo>
                      <a:cubicBezTo>
                        <a:pt x="205608" y="41077"/>
                        <a:pt x="185136" y="50006"/>
                        <a:pt x="166445" y="60722"/>
                      </a:cubicBezTo>
                      <a:cubicBezTo>
                        <a:pt x="144193" y="73224"/>
                        <a:pt x="124611" y="88404"/>
                        <a:pt x="106809" y="106263"/>
                      </a:cubicBezTo>
                      <a:cubicBezTo>
                        <a:pt x="103249" y="109835"/>
                        <a:pt x="99689" y="113407"/>
                        <a:pt x="97019" y="116979"/>
                      </a:cubicBezTo>
                      <a:cubicBezTo>
                        <a:pt x="94348" y="119658"/>
                        <a:pt x="92568" y="122337"/>
                        <a:pt x="89898" y="125016"/>
                      </a:cubicBezTo>
                      <a:cubicBezTo>
                        <a:pt x="101469" y="128587"/>
                        <a:pt x="113930" y="132160"/>
                        <a:pt x="126391" y="135731"/>
                      </a:cubicBezTo>
                      <a:cubicBezTo>
                        <a:pt x="139742" y="139303"/>
                        <a:pt x="152204" y="141982"/>
                        <a:pt x="165555" y="144661"/>
                      </a:cubicBezTo>
                      <a:moveTo>
                        <a:pt x="141523" y="293787"/>
                      </a:moveTo>
                      <a:cubicBezTo>
                        <a:pt x="141523" y="271462"/>
                        <a:pt x="143303" y="250031"/>
                        <a:pt x="146863" y="229493"/>
                      </a:cubicBezTo>
                      <a:cubicBezTo>
                        <a:pt x="149533" y="208062"/>
                        <a:pt x="153984" y="188416"/>
                        <a:pt x="158434" y="168771"/>
                      </a:cubicBezTo>
                      <a:cubicBezTo>
                        <a:pt x="144193" y="166092"/>
                        <a:pt x="129061" y="162520"/>
                        <a:pt x="114820" y="158949"/>
                      </a:cubicBezTo>
                      <a:cubicBezTo>
                        <a:pt x="100579" y="155377"/>
                        <a:pt x="86338" y="150912"/>
                        <a:pt x="72986" y="146447"/>
                      </a:cubicBezTo>
                      <a:cubicBezTo>
                        <a:pt x="57855" y="167878"/>
                        <a:pt x="46284" y="191988"/>
                        <a:pt x="38273" y="216992"/>
                      </a:cubicBezTo>
                      <a:cubicBezTo>
                        <a:pt x="30263" y="241102"/>
                        <a:pt x="24922" y="266998"/>
                        <a:pt x="24032" y="293787"/>
                      </a:cubicBezTo>
                      <a:lnTo>
                        <a:pt x="141523" y="293787"/>
                      </a:lnTo>
                      <a:close/>
                      <a:moveTo>
                        <a:pt x="227860" y="579537"/>
                      </a:moveTo>
                      <a:cubicBezTo>
                        <a:pt x="221630" y="573286"/>
                        <a:pt x="215399" y="566142"/>
                        <a:pt x="210059" y="558106"/>
                      </a:cubicBezTo>
                      <a:cubicBezTo>
                        <a:pt x="202048" y="547390"/>
                        <a:pt x="194927" y="535781"/>
                        <a:pt x="187807" y="522387"/>
                      </a:cubicBezTo>
                      <a:cubicBezTo>
                        <a:pt x="183356" y="514350"/>
                        <a:pt x="179796" y="505420"/>
                        <a:pt x="175346" y="495598"/>
                      </a:cubicBezTo>
                      <a:cubicBezTo>
                        <a:pt x="171785" y="486668"/>
                        <a:pt x="168225" y="477738"/>
                        <a:pt x="165555" y="468809"/>
                      </a:cubicBezTo>
                      <a:cubicBezTo>
                        <a:pt x="152204" y="471488"/>
                        <a:pt x="138852" y="474166"/>
                        <a:pt x="125501" y="477738"/>
                      </a:cubicBezTo>
                      <a:cubicBezTo>
                        <a:pt x="113040" y="481310"/>
                        <a:pt x="100579" y="483989"/>
                        <a:pt x="88118" y="488454"/>
                      </a:cubicBezTo>
                      <a:cubicBezTo>
                        <a:pt x="90788" y="491133"/>
                        <a:pt x="93458" y="494705"/>
                        <a:pt x="96129" y="497384"/>
                      </a:cubicBezTo>
                      <a:cubicBezTo>
                        <a:pt x="99689" y="500956"/>
                        <a:pt x="103249" y="504527"/>
                        <a:pt x="106809" y="508099"/>
                      </a:cubicBezTo>
                      <a:cubicBezTo>
                        <a:pt x="124611" y="525959"/>
                        <a:pt x="145083" y="541139"/>
                        <a:pt x="166445" y="553641"/>
                      </a:cubicBezTo>
                      <a:cubicBezTo>
                        <a:pt x="185136" y="564356"/>
                        <a:pt x="205608" y="573286"/>
                        <a:pt x="226970" y="579537"/>
                      </a:cubicBezTo>
                      <a:close/>
                      <a:moveTo>
                        <a:pt x="453940" y="168771"/>
                      </a:moveTo>
                      <a:cubicBezTo>
                        <a:pt x="459281" y="187523"/>
                        <a:pt x="462841" y="208062"/>
                        <a:pt x="465511" y="229493"/>
                      </a:cubicBezTo>
                      <a:cubicBezTo>
                        <a:pt x="468182" y="250031"/>
                        <a:pt x="469962" y="271462"/>
                        <a:pt x="470852" y="293787"/>
                      </a:cubicBezTo>
                      <a:lnTo>
                        <a:pt x="588342" y="293787"/>
                      </a:lnTo>
                      <a:cubicBezTo>
                        <a:pt x="587452" y="266998"/>
                        <a:pt x="582112" y="241102"/>
                        <a:pt x="574101" y="216992"/>
                      </a:cubicBezTo>
                      <a:cubicBezTo>
                        <a:pt x="566090" y="191988"/>
                        <a:pt x="553629" y="167878"/>
                        <a:pt x="539388" y="146447"/>
                      </a:cubicBezTo>
                      <a:cubicBezTo>
                        <a:pt x="526037" y="150912"/>
                        <a:pt x="511796" y="155377"/>
                        <a:pt x="497554" y="158949"/>
                      </a:cubicBezTo>
                      <a:cubicBezTo>
                        <a:pt x="483313" y="162520"/>
                        <a:pt x="469072" y="166092"/>
                        <a:pt x="453940" y="168771"/>
                      </a:cubicBezTo>
                      <a:close/>
                      <a:moveTo>
                        <a:pt x="385404" y="34826"/>
                      </a:moveTo>
                      <a:cubicBezTo>
                        <a:pt x="391635" y="41077"/>
                        <a:pt x="397865" y="48220"/>
                        <a:pt x="403206" y="56257"/>
                      </a:cubicBezTo>
                      <a:cubicBezTo>
                        <a:pt x="411217" y="66973"/>
                        <a:pt x="418337" y="78581"/>
                        <a:pt x="425458" y="91976"/>
                      </a:cubicBezTo>
                      <a:cubicBezTo>
                        <a:pt x="429908" y="100013"/>
                        <a:pt x="433469" y="108942"/>
                        <a:pt x="437029" y="117872"/>
                      </a:cubicBezTo>
                      <a:cubicBezTo>
                        <a:pt x="440589" y="126802"/>
                        <a:pt x="444150" y="134838"/>
                        <a:pt x="446820" y="144661"/>
                      </a:cubicBezTo>
                      <a:cubicBezTo>
                        <a:pt x="460171" y="141982"/>
                        <a:pt x="473522" y="139303"/>
                        <a:pt x="485983" y="135731"/>
                      </a:cubicBezTo>
                      <a:cubicBezTo>
                        <a:pt x="498444" y="132160"/>
                        <a:pt x="510905" y="129480"/>
                        <a:pt x="522476" y="125016"/>
                      </a:cubicBezTo>
                      <a:cubicBezTo>
                        <a:pt x="519806" y="122337"/>
                        <a:pt x="518026" y="119658"/>
                        <a:pt x="515356" y="116979"/>
                      </a:cubicBezTo>
                      <a:cubicBezTo>
                        <a:pt x="511796" y="113407"/>
                        <a:pt x="509125" y="109835"/>
                        <a:pt x="505565" y="106263"/>
                      </a:cubicBezTo>
                      <a:cubicBezTo>
                        <a:pt x="487763" y="88404"/>
                        <a:pt x="467292" y="73224"/>
                        <a:pt x="445930" y="60722"/>
                      </a:cubicBezTo>
                      <a:cubicBezTo>
                        <a:pt x="427238" y="50006"/>
                        <a:pt x="406766" y="41077"/>
                        <a:pt x="385404" y="34826"/>
                      </a:cubicBezTo>
                      <a:close/>
                      <a:moveTo>
                        <a:pt x="141523" y="319683"/>
                      </a:moveTo>
                      <a:lnTo>
                        <a:pt x="24032" y="319683"/>
                      </a:lnTo>
                      <a:cubicBezTo>
                        <a:pt x="24922" y="346472"/>
                        <a:pt x="30263" y="371475"/>
                        <a:pt x="38273" y="395585"/>
                      </a:cubicBezTo>
                      <a:cubicBezTo>
                        <a:pt x="46284" y="420588"/>
                        <a:pt x="57855" y="443806"/>
                        <a:pt x="72986" y="465237"/>
                      </a:cubicBezTo>
                      <a:cubicBezTo>
                        <a:pt x="86338" y="460772"/>
                        <a:pt x="100579" y="456307"/>
                        <a:pt x="115710" y="452735"/>
                      </a:cubicBezTo>
                      <a:cubicBezTo>
                        <a:pt x="129952" y="449163"/>
                        <a:pt x="144193" y="445591"/>
                        <a:pt x="159324" y="442913"/>
                      </a:cubicBezTo>
                      <a:cubicBezTo>
                        <a:pt x="153984" y="424160"/>
                        <a:pt x="150423" y="403622"/>
                        <a:pt x="147753" y="383084"/>
                      </a:cubicBezTo>
                      <a:cubicBezTo>
                        <a:pt x="145083" y="362545"/>
                        <a:pt x="143303" y="341114"/>
                        <a:pt x="142413" y="318790"/>
                      </a:cubicBezTo>
                      <a:close/>
                      <a:moveTo>
                        <a:pt x="293726" y="157163"/>
                      </a:moveTo>
                      <a:lnTo>
                        <a:pt x="293726" y="25003"/>
                      </a:lnTo>
                      <a:cubicBezTo>
                        <a:pt x="278595" y="27682"/>
                        <a:pt x="264353" y="35719"/>
                        <a:pt x="250112" y="48220"/>
                      </a:cubicBezTo>
                      <a:cubicBezTo>
                        <a:pt x="234981" y="61615"/>
                        <a:pt x="221630" y="80367"/>
                        <a:pt x="210059" y="103584"/>
                      </a:cubicBezTo>
                      <a:cubicBezTo>
                        <a:pt x="206498" y="110728"/>
                        <a:pt x="202938" y="118765"/>
                        <a:pt x="199378" y="126802"/>
                      </a:cubicBezTo>
                      <a:cubicBezTo>
                        <a:pt x="196707" y="133945"/>
                        <a:pt x="194037" y="141089"/>
                        <a:pt x="191367" y="149126"/>
                      </a:cubicBezTo>
                      <a:cubicBezTo>
                        <a:pt x="207388" y="151805"/>
                        <a:pt x="224300" y="153591"/>
                        <a:pt x="242102" y="155377"/>
                      </a:cubicBezTo>
                      <a:cubicBezTo>
                        <a:pt x="259013" y="157163"/>
                        <a:pt x="276815" y="158056"/>
                        <a:pt x="293726" y="158056"/>
                      </a:cubicBezTo>
                      <a:close/>
                      <a:moveTo>
                        <a:pt x="293726" y="293787"/>
                      </a:moveTo>
                      <a:lnTo>
                        <a:pt x="293726" y="182166"/>
                      </a:lnTo>
                      <a:cubicBezTo>
                        <a:pt x="275034" y="182166"/>
                        <a:pt x="256343" y="181273"/>
                        <a:pt x="238541" y="179487"/>
                      </a:cubicBezTo>
                      <a:cubicBezTo>
                        <a:pt x="219850" y="177701"/>
                        <a:pt x="202048" y="175915"/>
                        <a:pt x="184246" y="173236"/>
                      </a:cubicBezTo>
                      <a:cubicBezTo>
                        <a:pt x="178906" y="191988"/>
                        <a:pt x="175346" y="211634"/>
                        <a:pt x="172675" y="231279"/>
                      </a:cubicBezTo>
                      <a:cubicBezTo>
                        <a:pt x="170005" y="250924"/>
                        <a:pt x="168225" y="272355"/>
                        <a:pt x="168225" y="293787"/>
                      </a:cubicBezTo>
                      <a:lnTo>
                        <a:pt x="294616" y="293787"/>
                      </a:lnTo>
                      <a:close/>
                      <a:moveTo>
                        <a:pt x="293726" y="589359"/>
                      </a:moveTo>
                      <a:lnTo>
                        <a:pt x="293726" y="455414"/>
                      </a:lnTo>
                      <a:cubicBezTo>
                        <a:pt x="275925" y="455414"/>
                        <a:pt x="259013" y="456307"/>
                        <a:pt x="241211" y="458093"/>
                      </a:cubicBezTo>
                      <a:cubicBezTo>
                        <a:pt x="224300" y="459879"/>
                        <a:pt x="207388" y="461665"/>
                        <a:pt x="190477" y="464344"/>
                      </a:cubicBezTo>
                      <a:cubicBezTo>
                        <a:pt x="193147" y="472380"/>
                        <a:pt x="195817" y="480417"/>
                        <a:pt x="199378" y="487561"/>
                      </a:cubicBezTo>
                      <a:cubicBezTo>
                        <a:pt x="202938" y="495598"/>
                        <a:pt x="206498" y="503634"/>
                        <a:pt x="210059" y="510778"/>
                      </a:cubicBezTo>
                      <a:cubicBezTo>
                        <a:pt x="221630" y="533996"/>
                        <a:pt x="234981" y="552748"/>
                        <a:pt x="250112" y="566142"/>
                      </a:cubicBezTo>
                      <a:cubicBezTo>
                        <a:pt x="263463" y="578644"/>
                        <a:pt x="277705" y="586681"/>
                        <a:pt x="293726" y="589359"/>
                      </a:cubicBezTo>
                      <a:close/>
                      <a:moveTo>
                        <a:pt x="319538" y="183059"/>
                      </a:moveTo>
                      <a:lnTo>
                        <a:pt x="319538" y="294680"/>
                      </a:lnTo>
                      <a:lnTo>
                        <a:pt x="445930" y="294680"/>
                      </a:lnTo>
                      <a:cubicBezTo>
                        <a:pt x="445930" y="273249"/>
                        <a:pt x="444150" y="252710"/>
                        <a:pt x="441479" y="232172"/>
                      </a:cubicBezTo>
                      <a:cubicBezTo>
                        <a:pt x="438809" y="211634"/>
                        <a:pt x="434359" y="191988"/>
                        <a:pt x="429908" y="174129"/>
                      </a:cubicBezTo>
                      <a:cubicBezTo>
                        <a:pt x="412107" y="176808"/>
                        <a:pt x="394305" y="179487"/>
                        <a:pt x="375613" y="180380"/>
                      </a:cubicBezTo>
                      <a:cubicBezTo>
                        <a:pt x="357812" y="182166"/>
                        <a:pt x="339120" y="183059"/>
                        <a:pt x="320429" y="183059"/>
                      </a:cubicBezTo>
                      <a:close/>
                      <a:moveTo>
                        <a:pt x="319538" y="25003"/>
                      </a:moveTo>
                      <a:lnTo>
                        <a:pt x="319538" y="157163"/>
                      </a:lnTo>
                      <a:cubicBezTo>
                        <a:pt x="337340" y="157163"/>
                        <a:pt x="354252" y="156270"/>
                        <a:pt x="371163" y="154484"/>
                      </a:cubicBezTo>
                      <a:cubicBezTo>
                        <a:pt x="388075" y="152698"/>
                        <a:pt x="404986" y="150912"/>
                        <a:pt x="421898" y="148233"/>
                      </a:cubicBezTo>
                      <a:cubicBezTo>
                        <a:pt x="419227" y="140196"/>
                        <a:pt x="416557" y="133052"/>
                        <a:pt x="413887" y="125909"/>
                      </a:cubicBezTo>
                      <a:cubicBezTo>
                        <a:pt x="410326" y="117872"/>
                        <a:pt x="406766" y="109835"/>
                        <a:pt x="403206" y="102691"/>
                      </a:cubicBezTo>
                      <a:cubicBezTo>
                        <a:pt x="391635" y="79474"/>
                        <a:pt x="378284" y="60722"/>
                        <a:pt x="363152" y="47328"/>
                      </a:cubicBezTo>
                      <a:cubicBezTo>
                        <a:pt x="349801" y="34826"/>
                        <a:pt x="335560" y="26789"/>
                        <a:pt x="319538" y="24110"/>
                      </a:cubicBezTo>
                      <a:close/>
                      <a:moveTo>
                        <a:pt x="293726" y="319683"/>
                      </a:moveTo>
                      <a:lnTo>
                        <a:pt x="167335" y="319683"/>
                      </a:lnTo>
                      <a:cubicBezTo>
                        <a:pt x="167335" y="341114"/>
                        <a:pt x="169115" y="361652"/>
                        <a:pt x="171785" y="381298"/>
                      </a:cubicBezTo>
                      <a:cubicBezTo>
                        <a:pt x="174456" y="401836"/>
                        <a:pt x="178016" y="420588"/>
                        <a:pt x="183356" y="439341"/>
                      </a:cubicBezTo>
                      <a:cubicBezTo>
                        <a:pt x="201158" y="436662"/>
                        <a:pt x="219850" y="433983"/>
                        <a:pt x="237651" y="433090"/>
                      </a:cubicBezTo>
                      <a:cubicBezTo>
                        <a:pt x="255453" y="431304"/>
                        <a:pt x="274144" y="430411"/>
                        <a:pt x="292836" y="430411"/>
                      </a:cubicBezTo>
                      <a:lnTo>
                        <a:pt x="292836" y="320576"/>
                      </a:lnTo>
                      <a:close/>
                      <a:moveTo>
                        <a:pt x="319538" y="429518"/>
                      </a:moveTo>
                      <a:cubicBezTo>
                        <a:pt x="326659" y="429518"/>
                        <a:pt x="333780" y="429518"/>
                        <a:pt x="340900" y="429518"/>
                      </a:cubicBezTo>
                      <a:cubicBezTo>
                        <a:pt x="348911" y="429518"/>
                        <a:pt x="356922" y="429518"/>
                        <a:pt x="364042" y="430411"/>
                      </a:cubicBezTo>
                      <a:lnTo>
                        <a:pt x="364932" y="430411"/>
                      </a:lnTo>
                      <a:cubicBezTo>
                        <a:pt x="364932" y="430411"/>
                        <a:pt x="374723" y="457200"/>
                        <a:pt x="374723" y="457200"/>
                      </a:cubicBezTo>
                      <a:lnTo>
                        <a:pt x="371163" y="457200"/>
                      </a:lnTo>
                      <a:cubicBezTo>
                        <a:pt x="362262" y="456307"/>
                        <a:pt x="353361" y="455414"/>
                        <a:pt x="344461" y="455414"/>
                      </a:cubicBezTo>
                      <a:cubicBezTo>
                        <a:pt x="336450" y="455414"/>
                        <a:pt x="327549" y="455414"/>
                        <a:pt x="319538" y="455414"/>
                      </a:cubicBezTo>
                      <a:lnTo>
                        <a:pt x="319538" y="589359"/>
                      </a:lnTo>
                      <a:cubicBezTo>
                        <a:pt x="332890" y="586681"/>
                        <a:pt x="346241" y="580430"/>
                        <a:pt x="357812" y="569714"/>
                      </a:cubicBezTo>
                      <a:cubicBezTo>
                        <a:pt x="371163" y="558106"/>
                        <a:pt x="383624" y="542925"/>
                        <a:pt x="395195" y="524173"/>
                      </a:cubicBezTo>
                      <a:lnTo>
                        <a:pt x="397865" y="520601"/>
                      </a:lnTo>
                      <a:lnTo>
                        <a:pt x="409436" y="550962"/>
                      </a:lnTo>
                      <a:lnTo>
                        <a:pt x="409436" y="550962"/>
                      </a:lnTo>
                      <a:cubicBezTo>
                        <a:pt x="404986" y="558106"/>
                        <a:pt x="399646" y="564356"/>
                        <a:pt x="395195" y="570607"/>
                      </a:cubicBezTo>
                      <a:cubicBezTo>
                        <a:pt x="392525" y="574179"/>
                        <a:pt x="389855" y="576858"/>
                        <a:pt x="386294" y="579537"/>
                      </a:cubicBezTo>
                      <a:cubicBezTo>
                        <a:pt x="389855" y="578644"/>
                        <a:pt x="392525" y="577751"/>
                        <a:pt x="396085" y="576858"/>
                      </a:cubicBezTo>
                      <a:cubicBezTo>
                        <a:pt x="402316" y="575072"/>
                        <a:pt x="408546" y="572393"/>
                        <a:pt x="414777" y="569714"/>
                      </a:cubicBezTo>
                      <a:lnTo>
                        <a:pt x="416557" y="569714"/>
                      </a:lnTo>
                      <a:cubicBezTo>
                        <a:pt x="416557" y="569714"/>
                        <a:pt x="425458" y="592931"/>
                        <a:pt x="425458" y="592931"/>
                      </a:cubicBezTo>
                      <a:lnTo>
                        <a:pt x="423678" y="592931"/>
                      </a:lnTo>
                      <a:cubicBezTo>
                        <a:pt x="405876" y="600968"/>
                        <a:pt x="386294" y="606326"/>
                        <a:pt x="366713" y="610791"/>
                      </a:cubicBezTo>
                      <a:cubicBezTo>
                        <a:pt x="347131" y="614363"/>
                        <a:pt x="327549" y="616148"/>
                        <a:pt x="307077" y="616148"/>
                      </a:cubicBezTo>
                      <a:cubicBezTo>
                        <a:pt x="265244" y="616148"/>
                        <a:pt x="225190" y="608112"/>
                        <a:pt x="189587" y="592931"/>
                      </a:cubicBezTo>
                      <a:cubicBezTo>
                        <a:pt x="152204" y="576858"/>
                        <a:pt x="118381" y="554534"/>
                        <a:pt x="89898" y="525959"/>
                      </a:cubicBezTo>
                      <a:cubicBezTo>
                        <a:pt x="33823" y="469702"/>
                        <a:pt x="0" y="392906"/>
                        <a:pt x="0" y="307181"/>
                      </a:cubicBezTo>
                      <a:cubicBezTo>
                        <a:pt x="0" y="221456"/>
                        <a:pt x="4450" y="245566"/>
                        <a:pt x="13351" y="217884"/>
                      </a:cubicBezTo>
                      <a:cubicBezTo>
                        <a:pt x="22252" y="189309"/>
                        <a:pt x="34713" y="162520"/>
                        <a:pt x="49844" y="138410"/>
                      </a:cubicBezTo>
                      <a:lnTo>
                        <a:pt x="49844" y="138410"/>
                      </a:lnTo>
                      <a:cubicBezTo>
                        <a:pt x="49844" y="138410"/>
                        <a:pt x="51625" y="134838"/>
                        <a:pt x="51625" y="134838"/>
                      </a:cubicBezTo>
                      <a:lnTo>
                        <a:pt x="51625" y="134838"/>
                      </a:lnTo>
                      <a:cubicBezTo>
                        <a:pt x="51625" y="134838"/>
                        <a:pt x="51625" y="134838"/>
                        <a:pt x="51625" y="134838"/>
                      </a:cubicBezTo>
                      <a:lnTo>
                        <a:pt x="51625" y="134838"/>
                      </a:lnTo>
                      <a:cubicBezTo>
                        <a:pt x="51625" y="134838"/>
                        <a:pt x="51625" y="134838"/>
                        <a:pt x="51625" y="134838"/>
                      </a:cubicBezTo>
                      <a:lnTo>
                        <a:pt x="51625" y="134838"/>
                      </a:lnTo>
                      <a:cubicBezTo>
                        <a:pt x="51625" y="134838"/>
                        <a:pt x="51625" y="134838"/>
                        <a:pt x="51625" y="134838"/>
                      </a:cubicBezTo>
                      <a:lnTo>
                        <a:pt x="51625" y="134838"/>
                      </a:lnTo>
                      <a:cubicBezTo>
                        <a:pt x="51625" y="133945"/>
                        <a:pt x="53405" y="132160"/>
                        <a:pt x="53405" y="132160"/>
                      </a:cubicBezTo>
                      <a:lnTo>
                        <a:pt x="53405" y="132160"/>
                      </a:lnTo>
                      <a:cubicBezTo>
                        <a:pt x="58745" y="125016"/>
                        <a:pt x="64086" y="117872"/>
                        <a:pt x="69426" y="110728"/>
                      </a:cubicBezTo>
                      <a:cubicBezTo>
                        <a:pt x="75657" y="103584"/>
                        <a:pt x="81887" y="96441"/>
                        <a:pt x="88118" y="90190"/>
                      </a:cubicBezTo>
                      <a:cubicBezTo>
                        <a:pt x="116600" y="61615"/>
                        <a:pt x="150423" y="38398"/>
                        <a:pt x="187807" y="23217"/>
                      </a:cubicBezTo>
                      <a:cubicBezTo>
                        <a:pt x="224300" y="8037"/>
                        <a:pt x="263463" y="0"/>
                        <a:pt x="305297" y="0"/>
                      </a:cubicBezTo>
                      <a:cubicBezTo>
                        <a:pt x="347131" y="0"/>
                        <a:pt x="387184" y="8037"/>
                        <a:pt x="422788" y="23217"/>
                      </a:cubicBezTo>
                      <a:cubicBezTo>
                        <a:pt x="460171" y="39291"/>
                        <a:pt x="493994" y="61615"/>
                        <a:pt x="522476" y="90190"/>
                      </a:cubicBezTo>
                      <a:cubicBezTo>
                        <a:pt x="550959" y="118765"/>
                        <a:pt x="574101" y="152698"/>
                        <a:pt x="589232" y="190203"/>
                      </a:cubicBezTo>
                      <a:cubicBezTo>
                        <a:pt x="604364" y="226814"/>
                        <a:pt x="612374" y="266105"/>
                        <a:pt x="612374" y="308074"/>
                      </a:cubicBezTo>
                      <a:cubicBezTo>
                        <a:pt x="612374" y="350044"/>
                        <a:pt x="610594" y="348258"/>
                        <a:pt x="607034" y="367903"/>
                      </a:cubicBezTo>
                      <a:cubicBezTo>
                        <a:pt x="603474" y="387548"/>
                        <a:pt x="597243" y="406301"/>
                        <a:pt x="590123" y="425053"/>
                      </a:cubicBezTo>
                      <a:lnTo>
                        <a:pt x="590123" y="426839"/>
                      </a:lnTo>
                      <a:cubicBezTo>
                        <a:pt x="590123" y="426839"/>
                        <a:pt x="565200" y="417910"/>
                        <a:pt x="565200" y="417910"/>
                      </a:cubicBezTo>
                      <a:lnTo>
                        <a:pt x="565200" y="416124"/>
                      </a:lnTo>
                      <a:cubicBezTo>
                        <a:pt x="572321" y="400943"/>
                        <a:pt x="576771" y="384870"/>
                        <a:pt x="580332" y="368796"/>
                      </a:cubicBezTo>
                      <a:cubicBezTo>
                        <a:pt x="583892" y="353616"/>
                        <a:pt x="585672" y="337542"/>
                        <a:pt x="586562" y="321469"/>
                      </a:cubicBezTo>
                      <a:lnTo>
                        <a:pt x="469072" y="321469"/>
                      </a:lnTo>
                      <a:cubicBezTo>
                        <a:pt x="469072" y="330398"/>
                        <a:pt x="469072" y="340221"/>
                        <a:pt x="468182" y="349151"/>
                      </a:cubicBezTo>
                      <a:cubicBezTo>
                        <a:pt x="468182" y="358974"/>
                        <a:pt x="466401" y="368796"/>
                        <a:pt x="465511" y="378619"/>
                      </a:cubicBezTo>
                      <a:lnTo>
                        <a:pt x="465511" y="381298"/>
                      </a:lnTo>
                      <a:cubicBezTo>
                        <a:pt x="465511" y="381298"/>
                        <a:pt x="440589" y="372368"/>
                        <a:pt x="440589" y="372368"/>
                      </a:cubicBezTo>
                      <a:lnTo>
                        <a:pt x="440589" y="370582"/>
                      </a:lnTo>
                      <a:cubicBezTo>
                        <a:pt x="441479" y="362545"/>
                        <a:pt x="442369" y="353616"/>
                        <a:pt x="443259" y="345579"/>
                      </a:cubicBezTo>
                      <a:cubicBezTo>
                        <a:pt x="443259" y="337542"/>
                        <a:pt x="443259" y="330398"/>
                        <a:pt x="444150" y="322362"/>
                      </a:cubicBezTo>
                      <a:lnTo>
                        <a:pt x="317758" y="322362"/>
                      </a:lnTo>
                      <a:lnTo>
                        <a:pt x="317758" y="432197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887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42" name="Freeform 341">
                  <a:extLst>
                    <a:ext uri="{FF2B5EF4-FFF2-40B4-BE49-F238E27FC236}">
                      <a16:creationId xmlns:a16="http://schemas.microsoft.com/office/drawing/2014/main" id="{89B59F3E-4A99-7482-3E05-78381326B913}"/>
                    </a:ext>
                  </a:extLst>
                </p:cNvPr>
                <p:cNvSpPr/>
                <p:nvPr/>
              </p:nvSpPr>
              <p:spPr>
                <a:xfrm>
                  <a:off x="13150615" y="2661046"/>
                  <a:ext cx="270584" cy="271462"/>
                </a:xfrm>
                <a:custGeom>
                  <a:avLst/>
                  <a:gdLst>
                    <a:gd name="csX0" fmla="*/ 0 w 270584"/>
                    <a:gd name="csY0" fmla="*/ 0 h 271462"/>
                    <a:gd name="csX1" fmla="*/ 126391 w 270584"/>
                    <a:gd name="csY1" fmla="*/ 47327 h 271462"/>
                    <a:gd name="csX2" fmla="*/ 270584 w 270584"/>
                    <a:gd name="csY2" fmla="*/ 100905 h 271462"/>
                    <a:gd name="csX3" fmla="*/ 176236 w 270584"/>
                    <a:gd name="csY3" fmla="*/ 141982 h 271462"/>
                    <a:gd name="csX4" fmla="*/ 269694 w 270584"/>
                    <a:gd name="csY4" fmla="*/ 235744 h 271462"/>
                    <a:gd name="csX5" fmla="*/ 252783 w 270584"/>
                    <a:gd name="csY5" fmla="*/ 253603 h 271462"/>
                    <a:gd name="csX6" fmla="*/ 234981 w 270584"/>
                    <a:gd name="csY6" fmla="*/ 271462 h 271462"/>
                    <a:gd name="csX7" fmla="*/ 141523 w 270584"/>
                    <a:gd name="csY7" fmla="*/ 177701 h 271462"/>
                    <a:gd name="csX8" fmla="*/ 99689 w 270584"/>
                    <a:gd name="csY8" fmla="*/ 271462 h 271462"/>
                    <a:gd name="csX9" fmla="*/ 47174 w 270584"/>
                    <a:gd name="csY9" fmla="*/ 127694 h 271462"/>
                    <a:gd name="csX10" fmla="*/ 0 w 270584"/>
                    <a:gd name="csY10" fmla="*/ 0 h 27146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70584" h="271462">
                      <a:moveTo>
                        <a:pt x="0" y="0"/>
                      </a:moveTo>
                      <a:lnTo>
                        <a:pt x="126391" y="47327"/>
                      </a:lnTo>
                      <a:lnTo>
                        <a:pt x="270584" y="100905"/>
                      </a:lnTo>
                      <a:lnTo>
                        <a:pt x="176236" y="141982"/>
                      </a:lnTo>
                      <a:lnTo>
                        <a:pt x="269694" y="235744"/>
                      </a:lnTo>
                      <a:lnTo>
                        <a:pt x="252783" y="253603"/>
                      </a:lnTo>
                      <a:lnTo>
                        <a:pt x="234981" y="271462"/>
                      </a:lnTo>
                      <a:lnTo>
                        <a:pt x="141523" y="177701"/>
                      </a:lnTo>
                      <a:lnTo>
                        <a:pt x="99689" y="271462"/>
                      </a:lnTo>
                      <a:lnTo>
                        <a:pt x="47174" y="1276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887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5E6BC73E-E7FF-587C-8E0D-1BE8E971BA83}"/>
              </a:ext>
            </a:extLst>
          </p:cNvPr>
          <p:cNvGrpSpPr/>
          <p:nvPr/>
        </p:nvGrpSpPr>
        <p:grpSpPr>
          <a:xfrm>
            <a:off x="3697908" y="4109137"/>
            <a:ext cx="2016626" cy="414338"/>
            <a:chOff x="3530351" y="3933772"/>
            <a:chExt cx="2016626" cy="414338"/>
          </a:xfrm>
        </p:grpSpPr>
        <p:sp>
          <p:nvSpPr>
            <p:cNvPr id="14" name="TextBox 13">
              <a:hlinkClick r:id="rId4"/>
              <a:extLst>
                <a:ext uri="{FF2B5EF4-FFF2-40B4-BE49-F238E27FC236}">
                  <a16:creationId xmlns:a16="http://schemas.microsoft.com/office/drawing/2014/main" id="{B70EB618-5EEA-8133-B3B2-2F9D4214B5C6}"/>
                </a:ext>
              </a:extLst>
            </p:cNvPr>
            <p:cNvSpPr txBox="1"/>
            <p:nvPr/>
          </p:nvSpPr>
          <p:spPr>
            <a:xfrm>
              <a:off x="4149932" y="4017831"/>
              <a:ext cx="1397045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u="none" strike="noStrike" kern="1200" cap="none" spc="50" normalizeH="0" noProof="0" dirty="0" err="1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ArmyPIT</a:t>
              </a:r>
              <a:endParaRPr kumimoji="0" lang="en-US" sz="1400" b="1" u="none" strike="noStrike" kern="1200" cap="none" spc="50" normalizeH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43" name="Graphic 308">
              <a:extLst>
                <a:ext uri="{FF2B5EF4-FFF2-40B4-BE49-F238E27FC236}">
                  <a16:creationId xmlns:a16="http://schemas.microsoft.com/office/drawing/2014/main" id="{56B34C44-7D89-C645-B994-D5A9461F1598}"/>
                </a:ext>
              </a:extLst>
            </p:cNvPr>
            <p:cNvGrpSpPr/>
            <p:nvPr/>
          </p:nvGrpSpPr>
          <p:grpSpPr>
            <a:xfrm>
              <a:off x="3530351" y="3933772"/>
              <a:ext cx="412997" cy="414338"/>
              <a:chOff x="12633479" y="3758505"/>
              <a:chExt cx="944373" cy="947439"/>
            </a:xfrm>
          </p:grpSpPr>
          <p:sp>
            <p:nvSpPr>
              <p:cNvPr id="344" name="Freeform 343">
                <a:extLst>
                  <a:ext uri="{FF2B5EF4-FFF2-40B4-BE49-F238E27FC236}">
                    <a16:creationId xmlns:a16="http://schemas.microsoft.com/office/drawing/2014/main" id="{223C22CB-CBB7-C297-C3CF-D3CE3AC0E5B6}"/>
                  </a:ext>
                </a:extLst>
              </p:cNvPr>
              <p:cNvSpPr/>
              <p:nvPr/>
            </p:nvSpPr>
            <p:spPr>
              <a:xfrm>
                <a:off x="12633479" y="3758505"/>
                <a:ext cx="944373" cy="947439"/>
              </a:xfrm>
              <a:custGeom>
                <a:avLst/>
                <a:gdLst>
                  <a:gd name="csX0" fmla="*/ 729865 w 944373"/>
                  <a:gd name="csY0" fmla="*/ 947440 h 947439"/>
                  <a:gd name="csX1" fmla="*/ 214509 w 944373"/>
                  <a:gd name="csY1" fmla="*/ 947440 h 947439"/>
                  <a:gd name="csX2" fmla="*/ 0 w 944373"/>
                  <a:gd name="csY2" fmla="*/ 732234 h 947439"/>
                  <a:gd name="csX3" fmla="*/ 0 w 944373"/>
                  <a:gd name="csY3" fmla="*/ 215206 h 947439"/>
                  <a:gd name="csX4" fmla="*/ 214509 w 944373"/>
                  <a:gd name="csY4" fmla="*/ 0 h 947439"/>
                  <a:gd name="csX5" fmla="*/ 729865 w 944373"/>
                  <a:gd name="csY5" fmla="*/ 0 h 947439"/>
                  <a:gd name="csX6" fmla="*/ 944374 w 944373"/>
                  <a:gd name="csY6" fmla="*/ 215206 h 947439"/>
                  <a:gd name="csX7" fmla="*/ 944374 w 944373"/>
                  <a:gd name="csY7" fmla="*/ 732234 h 947439"/>
                  <a:gd name="csX8" fmla="*/ 729865 w 944373"/>
                  <a:gd name="csY8" fmla="*/ 947440 h 947439"/>
                  <a:gd name="csX9" fmla="*/ 729865 w 944373"/>
                  <a:gd name="csY9" fmla="*/ 947440 h 9474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944373" h="947439">
                    <a:moveTo>
                      <a:pt x="729865" y="947440"/>
                    </a:moveTo>
                    <a:lnTo>
                      <a:pt x="214509" y="947440"/>
                    </a:lnTo>
                    <a:cubicBezTo>
                      <a:pt x="96129" y="947440"/>
                      <a:pt x="0" y="850999"/>
                      <a:pt x="0" y="732234"/>
                    </a:cubicBezTo>
                    <a:lnTo>
                      <a:pt x="0" y="215206"/>
                    </a:lnTo>
                    <a:cubicBezTo>
                      <a:pt x="0" y="96441"/>
                      <a:pt x="96129" y="0"/>
                      <a:pt x="214509" y="0"/>
                    </a:cubicBezTo>
                    <a:lnTo>
                      <a:pt x="729865" y="0"/>
                    </a:lnTo>
                    <a:cubicBezTo>
                      <a:pt x="848245" y="0"/>
                      <a:pt x="944374" y="96441"/>
                      <a:pt x="944374" y="215206"/>
                    </a:cubicBezTo>
                    <a:lnTo>
                      <a:pt x="944374" y="732234"/>
                    </a:lnTo>
                    <a:cubicBezTo>
                      <a:pt x="944374" y="850999"/>
                      <a:pt x="848245" y="947440"/>
                      <a:pt x="729865" y="947440"/>
                    </a:cubicBezTo>
                    <a:lnTo>
                      <a:pt x="729865" y="94744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CD05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5" name="Freeform 344">
                <a:extLst>
                  <a:ext uri="{FF2B5EF4-FFF2-40B4-BE49-F238E27FC236}">
                    <a16:creationId xmlns:a16="http://schemas.microsoft.com/office/drawing/2014/main" id="{5AF8B36B-8AEE-2815-9C7C-3631F95ADF47}"/>
                  </a:ext>
                </a:extLst>
              </p:cNvPr>
              <p:cNvSpPr/>
              <p:nvPr/>
            </p:nvSpPr>
            <p:spPr>
              <a:xfrm>
                <a:off x="12808824" y="3920132"/>
                <a:ext cx="600803" cy="603646"/>
              </a:xfrm>
              <a:custGeom>
                <a:avLst/>
                <a:gdLst>
                  <a:gd name="csX0" fmla="*/ 213619 w 600803"/>
                  <a:gd name="csY0" fmla="*/ 603647 h 603646"/>
                  <a:gd name="csX1" fmla="*/ 333780 w 600803"/>
                  <a:gd name="csY1" fmla="*/ 603647 h 603646"/>
                  <a:gd name="csX2" fmla="*/ 333780 w 600803"/>
                  <a:gd name="csY2" fmla="*/ 416124 h 603646"/>
                  <a:gd name="csX3" fmla="*/ 405876 w 600803"/>
                  <a:gd name="csY3" fmla="*/ 302716 h 603646"/>
                  <a:gd name="csX4" fmla="*/ 477972 w 600803"/>
                  <a:gd name="csY4" fmla="*/ 416124 h 603646"/>
                  <a:gd name="csX5" fmla="*/ 477972 w 600803"/>
                  <a:gd name="csY5" fmla="*/ 603647 h 603646"/>
                  <a:gd name="csX6" fmla="*/ 598133 w 600803"/>
                  <a:gd name="csY6" fmla="*/ 603647 h 603646"/>
                  <a:gd name="csX7" fmla="*/ 600803 w 600803"/>
                  <a:gd name="csY7" fmla="*/ 344686 h 603646"/>
                  <a:gd name="csX8" fmla="*/ 405876 w 600803"/>
                  <a:gd name="csY8" fmla="*/ 191988 h 603646"/>
                  <a:gd name="csX9" fmla="*/ 333780 w 600803"/>
                  <a:gd name="csY9" fmla="*/ 235744 h 603646"/>
                  <a:gd name="csX10" fmla="*/ 333780 w 600803"/>
                  <a:gd name="csY10" fmla="*/ 188416 h 603646"/>
                  <a:gd name="csX11" fmla="*/ 213619 w 600803"/>
                  <a:gd name="csY11" fmla="*/ 188416 h 603646"/>
                  <a:gd name="csX12" fmla="*/ 213619 w 600803"/>
                  <a:gd name="csY12" fmla="*/ 602754 h 603646"/>
                  <a:gd name="csX13" fmla="*/ 213619 w 600803"/>
                  <a:gd name="csY13" fmla="*/ 602754 h 603646"/>
                  <a:gd name="csX14" fmla="*/ 135292 w 600803"/>
                  <a:gd name="csY14" fmla="*/ 602754 h 603646"/>
                  <a:gd name="csX15" fmla="*/ 135292 w 600803"/>
                  <a:gd name="csY15" fmla="*/ 188416 h 603646"/>
                  <a:gd name="csX16" fmla="*/ 11571 w 600803"/>
                  <a:gd name="csY16" fmla="*/ 188416 h 603646"/>
                  <a:gd name="csX17" fmla="*/ 11571 w 600803"/>
                  <a:gd name="csY17" fmla="*/ 602754 h 603646"/>
                  <a:gd name="csX18" fmla="*/ 135292 w 600803"/>
                  <a:gd name="csY18" fmla="*/ 602754 h 603646"/>
                  <a:gd name="csX19" fmla="*/ 73877 w 600803"/>
                  <a:gd name="csY19" fmla="*/ 148233 h 603646"/>
                  <a:gd name="csX20" fmla="*/ 147753 w 600803"/>
                  <a:gd name="csY20" fmla="*/ 74116 h 603646"/>
                  <a:gd name="csX21" fmla="*/ 73877 w 600803"/>
                  <a:gd name="csY21" fmla="*/ 0 h 603646"/>
                  <a:gd name="csX22" fmla="*/ 0 w 600803"/>
                  <a:gd name="csY22" fmla="*/ 74116 h 603646"/>
                  <a:gd name="csX23" fmla="*/ 73877 w 600803"/>
                  <a:gd name="csY23" fmla="*/ 148233 h 603646"/>
                  <a:gd name="csX24" fmla="*/ 73877 w 600803"/>
                  <a:gd name="csY24" fmla="*/ 148233 h 6036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</a:cxnLst>
                <a:rect l="l" t="t" r="r" b="b"/>
                <a:pathLst>
                  <a:path w="600803" h="603646">
                    <a:moveTo>
                      <a:pt x="213619" y="603647"/>
                    </a:moveTo>
                    <a:lnTo>
                      <a:pt x="333780" y="603647"/>
                    </a:lnTo>
                    <a:cubicBezTo>
                      <a:pt x="333780" y="603647"/>
                      <a:pt x="333780" y="416124"/>
                      <a:pt x="333780" y="416124"/>
                    </a:cubicBezTo>
                    <a:cubicBezTo>
                      <a:pt x="333780" y="354509"/>
                      <a:pt x="341790" y="304502"/>
                      <a:pt x="405876" y="302716"/>
                    </a:cubicBezTo>
                    <a:cubicBezTo>
                      <a:pt x="471742" y="300931"/>
                      <a:pt x="477972" y="356294"/>
                      <a:pt x="477972" y="416124"/>
                    </a:cubicBezTo>
                    <a:lnTo>
                      <a:pt x="477972" y="603647"/>
                    </a:lnTo>
                    <a:cubicBezTo>
                      <a:pt x="477972" y="603647"/>
                      <a:pt x="598133" y="603647"/>
                      <a:pt x="598133" y="603647"/>
                    </a:cubicBezTo>
                    <a:cubicBezTo>
                      <a:pt x="597243" y="517922"/>
                      <a:pt x="600803" y="430411"/>
                      <a:pt x="600803" y="344686"/>
                    </a:cubicBezTo>
                    <a:cubicBezTo>
                      <a:pt x="600803" y="228600"/>
                      <a:pt x="521586" y="170557"/>
                      <a:pt x="405876" y="191988"/>
                    </a:cubicBezTo>
                    <a:cubicBezTo>
                      <a:pt x="373833" y="198239"/>
                      <a:pt x="346241" y="219670"/>
                      <a:pt x="333780" y="235744"/>
                    </a:cubicBezTo>
                    <a:lnTo>
                      <a:pt x="333780" y="188416"/>
                    </a:lnTo>
                    <a:cubicBezTo>
                      <a:pt x="333780" y="188416"/>
                      <a:pt x="213619" y="188416"/>
                      <a:pt x="213619" y="188416"/>
                    </a:cubicBezTo>
                    <a:lnTo>
                      <a:pt x="213619" y="602754"/>
                    </a:lnTo>
                    <a:lnTo>
                      <a:pt x="213619" y="602754"/>
                    </a:lnTo>
                    <a:close/>
                    <a:moveTo>
                      <a:pt x="135292" y="602754"/>
                    </a:moveTo>
                    <a:lnTo>
                      <a:pt x="135292" y="188416"/>
                    </a:lnTo>
                    <a:cubicBezTo>
                      <a:pt x="136182" y="188416"/>
                      <a:pt x="11571" y="188416"/>
                      <a:pt x="11571" y="188416"/>
                    </a:cubicBezTo>
                    <a:cubicBezTo>
                      <a:pt x="11571" y="325041"/>
                      <a:pt x="11571" y="467916"/>
                      <a:pt x="11571" y="602754"/>
                    </a:cubicBezTo>
                    <a:lnTo>
                      <a:pt x="135292" y="602754"/>
                    </a:lnTo>
                    <a:close/>
                    <a:moveTo>
                      <a:pt x="73877" y="148233"/>
                    </a:moveTo>
                    <a:cubicBezTo>
                      <a:pt x="114820" y="148233"/>
                      <a:pt x="147753" y="115193"/>
                      <a:pt x="147753" y="74116"/>
                    </a:cubicBezTo>
                    <a:cubicBezTo>
                      <a:pt x="147753" y="33040"/>
                      <a:pt x="114820" y="0"/>
                      <a:pt x="73877" y="0"/>
                    </a:cubicBezTo>
                    <a:cubicBezTo>
                      <a:pt x="32933" y="0"/>
                      <a:pt x="0" y="33040"/>
                      <a:pt x="0" y="74116"/>
                    </a:cubicBezTo>
                    <a:cubicBezTo>
                      <a:pt x="0" y="115193"/>
                      <a:pt x="32933" y="148233"/>
                      <a:pt x="73877" y="148233"/>
                    </a:cubicBezTo>
                    <a:lnTo>
                      <a:pt x="73877" y="148233"/>
                    </a:lnTo>
                    <a:close/>
                  </a:path>
                </a:pathLst>
              </a:custGeom>
              <a:solidFill>
                <a:schemeClr val="tx1"/>
              </a:solidFill>
              <a:ln w="887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89E712D2-47D6-14A6-90DF-EC3F26645293}"/>
              </a:ext>
            </a:extLst>
          </p:cNvPr>
          <p:cNvGrpSpPr/>
          <p:nvPr/>
        </p:nvGrpSpPr>
        <p:grpSpPr>
          <a:xfrm>
            <a:off x="3697908" y="4837152"/>
            <a:ext cx="2565649" cy="414338"/>
            <a:chOff x="3530351" y="4661788"/>
            <a:chExt cx="2565649" cy="414338"/>
          </a:xfrm>
        </p:grpSpPr>
        <p:sp>
          <p:nvSpPr>
            <p:cNvPr id="13" name="TextBox 12">
              <a:hlinkClick r:id="rId5"/>
              <a:extLst>
                <a:ext uri="{FF2B5EF4-FFF2-40B4-BE49-F238E27FC236}">
                  <a16:creationId xmlns:a16="http://schemas.microsoft.com/office/drawing/2014/main" id="{BBBF0F57-DAC7-8511-1F3B-513513F50F00}"/>
                </a:ext>
              </a:extLst>
            </p:cNvPr>
            <p:cNvSpPr txBox="1"/>
            <p:nvPr/>
          </p:nvSpPr>
          <p:spPr>
            <a:xfrm>
              <a:off x="4149932" y="4745847"/>
              <a:ext cx="194606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u="none" strike="noStrike" kern="1200" cap="none" spc="50" normalizeH="0" noProof="0" dirty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@USARMYPIT</a:t>
              </a:r>
            </a:p>
          </p:txBody>
        </p:sp>
        <p:grpSp>
          <p:nvGrpSpPr>
            <p:cNvPr id="346" name="Graphic 308">
              <a:extLst>
                <a:ext uri="{FF2B5EF4-FFF2-40B4-BE49-F238E27FC236}">
                  <a16:creationId xmlns:a16="http://schemas.microsoft.com/office/drawing/2014/main" id="{4244D45C-ED47-611E-15CD-281CCD7B0E99}"/>
                </a:ext>
              </a:extLst>
            </p:cNvPr>
            <p:cNvGrpSpPr/>
            <p:nvPr/>
          </p:nvGrpSpPr>
          <p:grpSpPr>
            <a:xfrm>
              <a:off x="3530351" y="4661788"/>
              <a:ext cx="412997" cy="414338"/>
              <a:chOff x="12633479" y="5364956"/>
              <a:chExt cx="944373" cy="947440"/>
            </a:xfrm>
          </p:grpSpPr>
          <p:sp>
            <p:nvSpPr>
              <p:cNvPr id="347" name="Freeform 346">
                <a:extLst>
                  <a:ext uri="{FF2B5EF4-FFF2-40B4-BE49-F238E27FC236}">
                    <a16:creationId xmlns:a16="http://schemas.microsoft.com/office/drawing/2014/main" id="{14929638-181A-0F8B-4DF9-968999B13936}"/>
                  </a:ext>
                </a:extLst>
              </p:cNvPr>
              <p:cNvSpPr/>
              <p:nvPr/>
            </p:nvSpPr>
            <p:spPr>
              <a:xfrm>
                <a:off x="12633479" y="5364956"/>
                <a:ext cx="944373" cy="947440"/>
              </a:xfrm>
              <a:custGeom>
                <a:avLst/>
                <a:gdLst>
                  <a:gd name="csX0" fmla="*/ 729865 w 944373"/>
                  <a:gd name="csY0" fmla="*/ 947440 h 947440"/>
                  <a:gd name="csX1" fmla="*/ 214509 w 944373"/>
                  <a:gd name="csY1" fmla="*/ 947440 h 947440"/>
                  <a:gd name="csX2" fmla="*/ 0 w 944373"/>
                  <a:gd name="csY2" fmla="*/ 732234 h 947440"/>
                  <a:gd name="csX3" fmla="*/ 0 w 944373"/>
                  <a:gd name="csY3" fmla="*/ 215206 h 947440"/>
                  <a:gd name="csX4" fmla="*/ 214509 w 944373"/>
                  <a:gd name="csY4" fmla="*/ 0 h 947440"/>
                  <a:gd name="csX5" fmla="*/ 729865 w 944373"/>
                  <a:gd name="csY5" fmla="*/ 0 h 947440"/>
                  <a:gd name="csX6" fmla="*/ 944374 w 944373"/>
                  <a:gd name="csY6" fmla="*/ 215206 h 947440"/>
                  <a:gd name="csX7" fmla="*/ 944374 w 944373"/>
                  <a:gd name="csY7" fmla="*/ 732234 h 947440"/>
                  <a:gd name="csX8" fmla="*/ 729865 w 944373"/>
                  <a:gd name="csY8" fmla="*/ 947440 h 947440"/>
                  <a:gd name="csX9" fmla="*/ 729865 w 944373"/>
                  <a:gd name="csY9" fmla="*/ 947440 h 9474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944373" h="947440">
                    <a:moveTo>
                      <a:pt x="729865" y="947440"/>
                    </a:moveTo>
                    <a:lnTo>
                      <a:pt x="214509" y="947440"/>
                    </a:lnTo>
                    <a:cubicBezTo>
                      <a:pt x="96129" y="947440"/>
                      <a:pt x="0" y="850999"/>
                      <a:pt x="0" y="732234"/>
                    </a:cubicBezTo>
                    <a:lnTo>
                      <a:pt x="0" y="215206"/>
                    </a:lnTo>
                    <a:cubicBezTo>
                      <a:pt x="0" y="96441"/>
                      <a:pt x="96129" y="0"/>
                      <a:pt x="214509" y="0"/>
                    </a:cubicBezTo>
                    <a:lnTo>
                      <a:pt x="729865" y="0"/>
                    </a:lnTo>
                    <a:cubicBezTo>
                      <a:pt x="848245" y="0"/>
                      <a:pt x="944374" y="96441"/>
                      <a:pt x="944374" y="215206"/>
                    </a:cubicBezTo>
                    <a:lnTo>
                      <a:pt x="944374" y="732234"/>
                    </a:lnTo>
                    <a:cubicBezTo>
                      <a:pt x="944374" y="850999"/>
                      <a:pt x="848245" y="947440"/>
                      <a:pt x="729865" y="947440"/>
                    </a:cubicBezTo>
                    <a:lnTo>
                      <a:pt x="729865" y="94744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CD05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8" name="Freeform 347">
                <a:extLst>
                  <a:ext uri="{FF2B5EF4-FFF2-40B4-BE49-F238E27FC236}">
                    <a16:creationId xmlns:a16="http://schemas.microsoft.com/office/drawing/2014/main" id="{91E74D26-05C3-2BF0-EDF3-0F50866D22D4}"/>
                  </a:ext>
                </a:extLst>
              </p:cNvPr>
              <p:cNvSpPr/>
              <p:nvPr/>
            </p:nvSpPr>
            <p:spPr>
              <a:xfrm>
                <a:off x="12823066" y="5590877"/>
                <a:ext cx="563420" cy="500955"/>
              </a:xfrm>
              <a:custGeom>
                <a:avLst/>
                <a:gdLst>
                  <a:gd name="csX0" fmla="*/ 394305 w 563420"/>
                  <a:gd name="csY0" fmla="*/ 445592 h 500955"/>
                  <a:gd name="csX1" fmla="*/ 111260 w 563420"/>
                  <a:gd name="csY1" fmla="*/ 53578 h 500955"/>
                  <a:gd name="csX2" fmla="*/ 178906 w 563420"/>
                  <a:gd name="csY2" fmla="*/ 53578 h 500955"/>
                  <a:gd name="csX3" fmla="*/ 461061 w 563420"/>
                  <a:gd name="csY3" fmla="*/ 445592 h 500955"/>
                  <a:gd name="csX4" fmla="*/ 393415 w 563420"/>
                  <a:gd name="csY4" fmla="*/ 445592 h 500955"/>
                  <a:gd name="csX5" fmla="*/ 349801 w 563420"/>
                  <a:gd name="csY5" fmla="*/ 209848 h 500955"/>
                  <a:gd name="csX6" fmla="*/ 548289 w 563420"/>
                  <a:gd name="csY6" fmla="*/ 0 h 500955"/>
                  <a:gd name="csX7" fmla="*/ 475302 w 563420"/>
                  <a:gd name="csY7" fmla="*/ 0 h 500955"/>
                  <a:gd name="csX8" fmla="*/ 322209 w 563420"/>
                  <a:gd name="csY8" fmla="*/ 161628 h 500955"/>
                  <a:gd name="csX9" fmla="*/ 206498 w 563420"/>
                  <a:gd name="csY9" fmla="*/ 893 h 500955"/>
                  <a:gd name="csX10" fmla="*/ 10681 w 563420"/>
                  <a:gd name="csY10" fmla="*/ 893 h 500955"/>
                  <a:gd name="csX11" fmla="*/ 208279 w 563420"/>
                  <a:gd name="csY11" fmla="*/ 282178 h 500955"/>
                  <a:gd name="csX12" fmla="*/ 0 w 563420"/>
                  <a:gd name="csY12" fmla="*/ 500956 h 500955"/>
                  <a:gd name="csX13" fmla="*/ 73877 w 563420"/>
                  <a:gd name="csY13" fmla="*/ 500956 h 500955"/>
                  <a:gd name="csX14" fmla="*/ 237651 w 563420"/>
                  <a:gd name="csY14" fmla="*/ 328613 h 500955"/>
                  <a:gd name="csX15" fmla="*/ 364042 w 563420"/>
                  <a:gd name="csY15" fmla="*/ 500956 h 500955"/>
                  <a:gd name="csX16" fmla="*/ 563420 w 563420"/>
                  <a:gd name="csY16" fmla="*/ 500956 h 500955"/>
                  <a:gd name="csX17" fmla="*/ 349801 w 563420"/>
                  <a:gd name="csY17" fmla="*/ 211634 h 500955"/>
                  <a:gd name="csX18" fmla="*/ 349801 w 563420"/>
                  <a:gd name="csY18" fmla="*/ 211634 h 5009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563420" h="500955">
                    <a:moveTo>
                      <a:pt x="394305" y="445592"/>
                    </a:moveTo>
                    <a:cubicBezTo>
                      <a:pt x="385404" y="433983"/>
                      <a:pt x="114820" y="58936"/>
                      <a:pt x="111260" y="53578"/>
                    </a:cubicBezTo>
                    <a:cubicBezTo>
                      <a:pt x="114820" y="53578"/>
                      <a:pt x="175346" y="53578"/>
                      <a:pt x="178906" y="53578"/>
                    </a:cubicBezTo>
                    <a:cubicBezTo>
                      <a:pt x="183356" y="58936"/>
                      <a:pt x="450380" y="430411"/>
                      <a:pt x="461061" y="445592"/>
                    </a:cubicBezTo>
                    <a:lnTo>
                      <a:pt x="393415" y="445592"/>
                    </a:lnTo>
                    <a:close/>
                    <a:moveTo>
                      <a:pt x="349801" y="209848"/>
                    </a:moveTo>
                    <a:cubicBezTo>
                      <a:pt x="380954" y="174129"/>
                      <a:pt x="534047" y="16967"/>
                      <a:pt x="548289" y="0"/>
                    </a:cubicBezTo>
                    <a:lnTo>
                      <a:pt x="475302" y="0"/>
                    </a:lnTo>
                    <a:cubicBezTo>
                      <a:pt x="454830" y="24110"/>
                      <a:pt x="331109" y="151805"/>
                      <a:pt x="322209" y="161628"/>
                    </a:cubicBezTo>
                    <a:cubicBezTo>
                      <a:pt x="309748" y="146447"/>
                      <a:pt x="211839" y="8037"/>
                      <a:pt x="206498" y="893"/>
                    </a:cubicBezTo>
                    <a:cubicBezTo>
                      <a:pt x="142413" y="893"/>
                      <a:pt x="76547" y="893"/>
                      <a:pt x="10681" y="893"/>
                    </a:cubicBezTo>
                    <a:cubicBezTo>
                      <a:pt x="31153" y="26789"/>
                      <a:pt x="200268" y="272355"/>
                      <a:pt x="208279" y="282178"/>
                    </a:cubicBezTo>
                    <a:cubicBezTo>
                      <a:pt x="166445" y="329506"/>
                      <a:pt x="16021" y="483096"/>
                      <a:pt x="0" y="500956"/>
                    </a:cubicBezTo>
                    <a:lnTo>
                      <a:pt x="73877" y="500956"/>
                    </a:lnTo>
                    <a:cubicBezTo>
                      <a:pt x="73877" y="500956"/>
                      <a:pt x="237651" y="328613"/>
                      <a:pt x="237651" y="328613"/>
                    </a:cubicBezTo>
                    <a:cubicBezTo>
                      <a:pt x="258123" y="354509"/>
                      <a:pt x="351581" y="487561"/>
                      <a:pt x="364042" y="500956"/>
                    </a:cubicBezTo>
                    <a:cubicBezTo>
                      <a:pt x="377394" y="500956"/>
                      <a:pt x="558970" y="500956"/>
                      <a:pt x="563420" y="500956"/>
                    </a:cubicBezTo>
                    <a:cubicBezTo>
                      <a:pt x="545618" y="477738"/>
                      <a:pt x="362262" y="227707"/>
                      <a:pt x="349801" y="211634"/>
                    </a:cubicBezTo>
                    <a:lnTo>
                      <a:pt x="349801" y="211634"/>
                    </a:lnTo>
                    <a:close/>
                  </a:path>
                </a:pathLst>
              </a:custGeom>
              <a:solidFill>
                <a:schemeClr val="tx1"/>
              </a:solidFill>
              <a:ln w="887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378" name="Text Placeholder 48">
            <a:extLst>
              <a:ext uri="{FF2B5EF4-FFF2-40B4-BE49-F238E27FC236}">
                <a16:creationId xmlns:a16="http://schemas.microsoft.com/office/drawing/2014/main" id="{8D7E5E3D-46F6-DC14-43CE-ACBD86AE797F}"/>
              </a:ext>
            </a:extLst>
          </p:cNvPr>
          <p:cNvSpPr txBox="1">
            <a:spLocks/>
          </p:cNvSpPr>
          <p:nvPr/>
        </p:nvSpPr>
        <p:spPr>
          <a:xfrm>
            <a:off x="5500688" y="24713"/>
            <a:ext cx="1190625" cy="21544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800" b="0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UNCLASSIFIED</a:t>
            </a:r>
          </a:p>
        </p:txBody>
      </p:sp>
      <p:sp>
        <p:nvSpPr>
          <p:cNvPr id="379" name="Text Placeholder 6">
            <a:extLst>
              <a:ext uri="{FF2B5EF4-FFF2-40B4-BE49-F238E27FC236}">
                <a16:creationId xmlns:a16="http://schemas.microsoft.com/office/drawing/2014/main" id="{6445A0CE-D85E-A6AB-0B12-A752F0993820}"/>
              </a:ext>
            </a:extLst>
          </p:cNvPr>
          <p:cNvSpPr txBox="1">
            <a:spLocks/>
          </p:cNvSpPr>
          <p:nvPr/>
        </p:nvSpPr>
        <p:spPr>
          <a:xfrm>
            <a:off x="5500688" y="6642877"/>
            <a:ext cx="1190625" cy="21544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9BE3C"/>
              </a:buClr>
              <a:buSzTx/>
              <a:buFont typeface="Wingdings" pitchFamily="2" charset="2"/>
              <a:buNone/>
              <a:tabLst/>
              <a:defRPr lang="en-US" sz="8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601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173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74520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§"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tx2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577611209"/>
      </p:ext>
    </p:extLst>
  </p:cSld>
  <p:clrMapOvr>
    <a:masterClrMapping/>
  </p:clrMapOvr>
</p:sld>
</file>

<file path=ppt/theme/theme1.xml><?xml version="1.0" encoding="utf-8"?>
<a:theme xmlns:a="http://schemas.openxmlformats.org/drawingml/2006/main" name="5_Office Theme">
  <a:themeElements>
    <a:clrScheme name="Army FUZE">
      <a:dk1>
        <a:srgbClr val="FEFFFF"/>
      </a:dk1>
      <a:lt1>
        <a:srgbClr val="221F20"/>
      </a:lt1>
      <a:dk2>
        <a:srgbClr val="FEFFFF"/>
      </a:dk2>
      <a:lt2>
        <a:srgbClr val="221F20"/>
      </a:lt2>
      <a:accent1>
        <a:srgbClr val="F1F1F1"/>
      </a:accent1>
      <a:accent2>
        <a:srgbClr val="007713"/>
      </a:accent2>
      <a:accent3>
        <a:srgbClr val="FFCC01"/>
      </a:accent3>
      <a:accent4>
        <a:srgbClr val="F7911E"/>
      </a:accent4>
      <a:accent5>
        <a:srgbClr val="C10230"/>
      </a:accent5>
      <a:accent6>
        <a:srgbClr val="0072CE"/>
      </a:accent6>
      <a:hlink>
        <a:srgbClr val="007713"/>
      </a:hlink>
      <a:folHlink>
        <a:srgbClr val="6DA34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CBF0D0-7FFF-4EDF-872F-13544E2F16D0}"/>
</file>

<file path=customXml/itemProps2.xml><?xml version="1.0" encoding="utf-8"?>
<ds:datastoreItem xmlns:ds="http://schemas.openxmlformats.org/officeDocument/2006/customXml" ds:itemID="{2A7D709F-A9DE-4AC2-B528-0F8D54719680}">
  <ds:schemaRefs>
    <ds:schemaRef ds:uri="http://schemas.microsoft.com/office/2006/documentManagement/types"/>
    <ds:schemaRef ds:uri="http://purl.org/dc/terms/"/>
    <ds:schemaRef ds:uri="8f8fd4cd-3e70-4b90-b338-d0c293861a69"/>
    <ds:schemaRef ds:uri="http://purl.org/dc/elements/1.1/"/>
    <ds:schemaRef ds:uri="ddaa06e6-80ea-4fe4-84b9-6e5be82af2b7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dcmitype/"/>
    <ds:schemaRef ds:uri="38770890-e321-463a-9e90-4849cf9db07f"/>
    <ds:schemaRef ds:uri="85d67444-5d33-426a-9968-4caa211ba4eb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26A46F4B-A627-4B2B-963F-6F2CBC14C83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  <clbl:label id="{ea7c8314-e2a8-4228-9f00-abb40bc383a4}" enabled="1" method="Privileged" siteId="{66d73691-ea97-48b1-95d5-e94f0a46b87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12721</TotalTime>
  <Words>1155</Words>
  <Application>Microsoft Office PowerPoint</Application>
  <PresentationFormat>Widescreen</PresentationFormat>
  <Paragraphs>213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Aptos</vt:lpstr>
      <vt:lpstr>Arial</vt:lpstr>
      <vt:lpstr>Calibri</vt:lpstr>
      <vt:lpstr>Corbel</vt:lpstr>
      <vt:lpstr>Helvetica Neue Thin</vt:lpstr>
      <vt:lpstr>Inter</vt:lpstr>
      <vt:lpstr>Oswald</vt:lpstr>
      <vt:lpstr>System Font Regular</vt:lpstr>
      <vt:lpstr>Times</vt:lpstr>
      <vt:lpstr>Wingdings</vt:lpstr>
      <vt:lpstr>5_Office Theme</vt:lpstr>
      <vt:lpstr>Pathway for Innovation  &amp; Technology (PIT) Overview </vt:lpstr>
      <vt:lpstr>A NEW ERA OF ARMY INNOVATION</vt:lpstr>
      <vt:lpstr>PATHWAY FOR INNOVATION AND TECHNOLOGY (PIT)</vt:lpstr>
      <vt:lpstr>PIT PRIORITIES</vt:lpstr>
      <vt:lpstr>ARMY FUZE OVERVIEW </vt:lpstr>
      <vt:lpstr>FUZE PORTFOLIO</vt:lpstr>
      <vt:lpstr>ARMY FUZE: FROM CONCEPT TO CAPABILITY</vt:lpstr>
      <vt:lpstr>IMPROVING PARTNERSHIP WITH NONTRADITIONAL INNOVATORS</vt:lpstr>
      <vt:lpstr>Working  with the PIT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Martin, Aviva [USA]</dc:creator>
  <cp:lastModifiedBy>Clinton, Tara L CTR (USA)</cp:lastModifiedBy>
  <cp:revision>36</cp:revision>
  <cp:lastPrinted>2024-09-10T14:20:40Z</cp:lastPrinted>
  <dcterms:created xsi:type="dcterms:W3CDTF">2023-07-09T22:47:40Z</dcterms:created>
  <dcterms:modified xsi:type="dcterms:W3CDTF">2026-08-06T18:38:38Z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MediaServiceImageTags">
    <vt:lpwstr/>
  </property>
  <property fmtid="{D5CDD505-2E9C-101B-9397-08002B2CF9AE}" pid="4" name="MSIP_Label_ea7c8314-e2a8-4228-9f00-abb40bc383a4_Enabled">
    <vt:lpwstr>true</vt:lpwstr>
  </property>
  <property fmtid="{D5CDD505-2E9C-101B-9397-08002B2CF9AE}" pid="5" name="MSIP_Label_ea7c8314-e2a8-4228-9f00-abb40bc383a4_SetDate">
    <vt:lpwstr>2026-04-07T22:53:50Z</vt:lpwstr>
  </property>
  <property fmtid="{D5CDD505-2E9C-101B-9397-08002B2CF9AE}" pid="6" name="MSIP_Label_ea7c8314-e2a8-4228-9f00-abb40bc383a4_Method">
    <vt:lpwstr>Standard</vt:lpwstr>
  </property>
  <property fmtid="{D5CDD505-2E9C-101B-9397-08002B2CF9AE}" pid="7" name="MSIP_Label_ea7c8314-e2a8-4228-9f00-abb40bc383a4_Name">
    <vt:lpwstr>Entrusted Information 3</vt:lpwstr>
  </property>
  <property fmtid="{D5CDD505-2E9C-101B-9397-08002B2CF9AE}" pid="8" name="MSIP_Label_ea7c8314-e2a8-4228-9f00-abb40bc383a4_SiteId">
    <vt:lpwstr>66d73691-ea97-48b1-95d5-e94f0a46b878</vt:lpwstr>
  </property>
  <property fmtid="{D5CDD505-2E9C-101B-9397-08002B2CF9AE}" pid="9" name="MSIP_Label_ea7c8314-e2a8-4228-9f00-abb40bc383a4_ActionId">
    <vt:lpwstr>c894fcd2-374b-4fc4-86ea-19e8a3b67fda</vt:lpwstr>
  </property>
  <property fmtid="{D5CDD505-2E9C-101B-9397-08002B2CF9AE}" pid="10" name="MSIP_Label_ea7c8314-e2a8-4228-9f00-abb40bc383a4_ContentBits">
    <vt:lpwstr>0</vt:lpwstr>
  </property>
</Properties>
</file>